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7" r:id="rId2"/>
    <p:sldId id="279" r:id="rId3"/>
    <p:sldId id="280" r:id="rId4"/>
    <p:sldId id="260" r:id="rId5"/>
    <p:sldId id="307" r:id="rId6"/>
    <p:sldId id="282" r:id="rId7"/>
    <p:sldId id="259" r:id="rId8"/>
    <p:sldId id="262" r:id="rId9"/>
    <p:sldId id="266" r:id="rId10"/>
    <p:sldId id="283" r:id="rId11"/>
    <p:sldId id="305" r:id="rId12"/>
    <p:sldId id="269" r:id="rId13"/>
    <p:sldId id="261" r:id="rId14"/>
    <p:sldId id="297" r:id="rId15"/>
    <p:sldId id="298" r:id="rId16"/>
    <p:sldId id="271" r:id="rId17"/>
    <p:sldId id="270" r:id="rId18"/>
    <p:sldId id="284" r:id="rId19"/>
    <p:sldId id="267" r:id="rId20"/>
    <p:sldId id="274" r:id="rId21"/>
    <p:sldId id="306" r:id="rId22"/>
    <p:sldId id="28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" t="2" b="409"/>
          <a:stretch>
            <a:fillRect/>
          </a:stretch>
        </p:blipFill>
        <p:spPr bwMode="auto">
          <a:xfrm flipH="1" flipV="1">
            <a:off x="-25400" y="1"/>
            <a:ext cx="12217400" cy="6887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  <a:t>2018/9/25</a:t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74B549-D75C-40A2-998A-D2B7454870F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  <a:t>2018/9/25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ADE5A-CDD1-4673-B525-0553E2B2378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  <a:t>2018/9/25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F5E0B-C083-41A8-8A35-D504AEB91B5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0272185" y="6447367"/>
            <a:ext cx="1609543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86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YOUR LOGO</a:t>
            </a:r>
            <a:endParaRPr lang="zh-CN" altLang="en-US" sz="186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9736668" y="6356350"/>
            <a:ext cx="488949" cy="421217"/>
          </a:xfrm>
          <a:prstGeom prst="triangl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800"/>
          </a:p>
        </p:txBody>
      </p:sp>
      <p:sp>
        <p:nvSpPr>
          <p:cNvPr id="5" name="等腰三角形 4"/>
          <p:cNvSpPr/>
          <p:nvPr/>
        </p:nvSpPr>
        <p:spPr>
          <a:xfrm rot="5400000">
            <a:off x="9903884" y="6110817"/>
            <a:ext cx="488949" cy="421216"/>
          </a:xfrm>
          <a:prstGeom prst="triangle">
            <a:avLst/>
          </a:prstGeom>
          <a:noFill/>
          <a:ln w="9525"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800"/>
          </a:p>
        </p:txBody>
      </p:sp>
      <p:sp>
        <p:nvSpPr>
          <p:cNvPr id="6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  <a:t>2018/9/25</a:t>
            </a:fld>
            <a:endParaRPr lang="zh-CN" altLang="en-US"/>
          </a:p>
        </p:txBody>
      </p:sp>
      <p:sp>
        <p:nvSpPr>
          <p:cNvPr id="7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5CCE1-54BC-474A-B55E-B4197E90D7B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" t="3174"/>
          <a:stretch>
            <a:fillRect/>
          </a:stretch>
        </p:blipFill>
        <p:spPr bwMode="auto">
          <a:xfrm>
            <a:off x="0" y="0"/>
            <a:ext cx="12192000" cy="687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  <a:t>2018/9/25</a:t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B6E011-C040-46CC-BEF5-B92C75B77C7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1787" b="693"/>
          <a:stretch>
            <a:fillRect/>
          </a:stretch>
        </p:blipFill>
        <p:spPr bwMode="auto">
          <a:xfrm>
            <a:off x="-118533" y="-67733"/>
            <a:ext cx="12310533" cy="6925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  <a:t>2018/9/25</a:t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A2F14-4EC9-4182-897F-F46EC4C3E70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  <a:t>2018/9/25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0741FF-DA42-4842-9C5A-93CFB1B7EED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  <a:t>2018/9/25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B97DF3-3873-482F-AE3A-13C2A875F60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  <a:t>2018/9/25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B92277-8649-4B9A-A800-979F212B3CC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  <a:t>2018/9/25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3F580C-B58B-41A6-805E-2548B60B6A6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  <a:t>2018/9/25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E6B5C-49D8-4C65-B943-F83DE38565B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6185"/>
            <a:ext cx="10515600" cy="132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6684"/>
            <a:ext cx="10515600" cy="434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  <a:t>2018/9/25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6CFB0BD-3097-4CC3-92AA-A56B8F923D35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defTabSz="91376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76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91376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91376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91376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609600" algn="l" defTabSz="913765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1219200" algn="l" defTabSz="913765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828800" algn="l" defTabSz="913765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2438400" algn="l" defTabSz="913765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defTabSz="913765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pseyLao/vue_wechat/tree/master/WeChat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182.61.17.182/WeChat/dist/index.html#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pan.baidu.com/s/1B_nn1L3TUJftnaLfpSryZQ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50900" y="1988397"/>
            <a:ext cx="4493538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4800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2018 </a:t>
            </a:r>
            <a:r>
              <a:rPr lang="en-US" altLang="zh-CN" sz="4800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8.17-9.17</a:t>
            </a:r>
            <a:endParaRPr lang="en-US" altLang="zh-CN" sz="4800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  <a:p>
            <a:pPr defTabSz="913765">
              <a:defRPr/>
            </a:pPr>
            <a:r>
              <a:rPr lang="zh-CN" altLang="en-US" sz="4800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实习工作月报</a:t>
            </a:r>
          </a:p>
        </p:txBody>
      </p:sp>
      <p:sp>
        <p:nvSpPr>
          <p:cNvPr id="6146" name="文本框 6"/>
          <p:cNvSpPr txBox="1">
            <a:spLocks noChangeArrowheads="1"/>
          </p:cNvSpPr>
          <p:nvPr/>
        </p:nvSpPr>
        <p:spPr bwMode="auto">
          <a:xfrm>
            <a:off x="850901" y="3588836"/>
            <a:ext cx="638302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376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2018 7.17-8.17</a:t>
            </a:r>
          </a:p>
          <a:p>
            <a:pPr defTabSz="91376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Internship monthly report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965201" y="4648201"/>
            <a:ext cx="2247900" cy="4445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</a:pPr>
            <a:endParaRPr lang="zh-CN" altLang="en-US" sz="1735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4683" y="4675525"/>
            <a:ext cx="2048933" cy="358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7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汇报人：劳德瑜</a:t>
            </a:r>
          </a:p>
        </p:txBody>
      </p:sp>
    </p:spTree>
    <p:custDataLst>
      <p:tags r:id="rId1"/>
    </p:custDataLst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391026" y="3475977"/>
            <a:ext cx="768858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3765">
              <a:defRPr/>
            </a:pPr>
            <a:r>
              <a:rPr lang="en-US" altLang="zh-CN" sz="4800" b="1" spc="40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  <a:sym typeface="+mn-ea"/>
              </a:rPr>
              <a:t>vue</a:t>
            </a:r>
            <a:r>
              <a:rPr lang="zh-CN" altLang="en-US" sz="4800" b="1" spc="40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  <a:sym typeface="+mn-ea"/>
              </a:rPr>
              <a:t>、</a:t>
            </a:r>
            <a:r>
              <a:rPr lang="en-US" altLang="zh-CN" sz="4800" b="1" spc="40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  <a:sym typeface="+mn-ea"/>
              </a:rPr>
              <a:t>react</a:t>
            </a:r>
            <a:r>
              <a:rPr lang="zh-CN" altLang="en-US" sz="4800" b="1" spc="40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  <a:sym typeface="+mn-ea"/>
              </a:rPr>
              <a:t>仿微信与京东</a:t>
            </a:r>
            <a:endParaRPr lang="zh-CN" altLang="en-US" sz="480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764405" y="4485640"/>
            <a:ext cx="658114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  <a:defRPr/>
            </a:pPr>
            <a:r>
              <a:rPr lang="zh-CN" altLang="en-US" sz="1400" kern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使</a:t>
            </a:r>
            <a:r>
              <a:rPr lang="zh-CN" altLang="en-US" sz="1400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用vue、react仿微信与京东页面，具体功能与实现页面在GitHub/README.md</a:t>
            </a:r>
          </a:p>
          <a:p>
            <a:pPr algn="l" defTabSz="1218565">
              <a:lnSpc>
                <a:spcPct val="150000"/>
              </a:lnSpc>
              <a:defRPr/>
            </a:pPr>
            <a:r>
              <a:rPr lang="zh-CN" altLang="en-US" sz="1400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具体地址:</a:t>
            </a:r>
            <a:r>
              <a:rPr lang="zh-CN" altLang="en-US" sz="1400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  <a:hlinkClick r:id="rId2" action="ppaction://hlinkfile"/>
              </a:rPr>
              <a:t>https://github.com/DempseyLao/vue_wechat/tree/master/WeChat</a:t>
            </a:r>
            <a:endParaRPr lang="zh-CN" altLang="en-US" sz="1400" kern="0">
              <a:solidFill>
                <a:prstClr val="white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34375" y="1116531"/>
            <a:ext cx="18480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>
                <a:solidFill>
                  <a:schemeClr val="bg1">
                    <a:alpha val="36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03</a:t>
            </a:r>
            <a:endParaRPr lang="zh-CN" altLang="en-US" sz="11500">
              <a:solidFill>
                <a:schemeClr val="bg1">
                  <a:alpha val="36000"/>
                </a:schemeClr>
              </a:solidFill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等腰三角形 21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63600" y="412751"/>
            <a:ext cx="181356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京东登录页面</a:t>
            </a:r>
          </a:p>
        </p:txBody>
      </p:sp>
      <p:sp>
        <p:nvSpPr>
          <p:cNvPr id="27" name="矩形 26"/>
          <p:cNvSpPr/>
          <p:nvPr/>
        </p:nvSpPr>
        <p:spPr>
          <a:xfrm>
            <a:off x="948267" y="774360"/>
            <a:ext cx="7560733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3765">
              <a:lnSpc>
                <a:spcPct val="150000"/>
              </a:lnSpc>
              <a:defRPr/>
            </a:pPr>
            <a:r>
              <a:rPr lang="en-US" altLang="zh-CN" sz="105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990" y="1557655"/>
            <a:ext cx="8261350" cy="3664585"/>
          </a:xfrm>
          <a:prstGeom prst="rect">
            <a:avLst/>
          </a:prstGeom>
        </p:spPr>
      </p:pic>
      <p:pic>
        <p:nvPicPr>
          <p:cNvPr id="2" name="图片 1" descr="15348157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825" y="3124200"/>
            <a:ext cx="1785620" cy="17856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56940" y="4541520"/>
            <a:ext cx="4743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hlinkClick r:id="rId4"/>
              </a:rPr>
              <a:t>http://182.61.17.182/WeChat/dist/index.html#/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757045" y="4892040"/>
            <a:ext cx="1557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Android</a:t>
            </a:r>
            <a:r>
              <a:rPr lang="zh-CN" altLang="en-US"/>
              <a:t>下载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226425" y="4892040"/>
            <a:ext cx="1657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</a:t>
            </a:r>
            <a:r>
              <a:rPr lang="zh-CN" altLang="en-US"/>
              <a:t>浏览器预览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045" y="3261995"/>
            <a:ext cx="1630045" cy="163004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等腰三角形 21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63600" y="412751"/>
            <a:ext cx="181356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京东登录页面</a:t>
            </a:r>
          </a:p>
        </p:txBody>
      </p:sp>
      <p:sp>
        <p:nvSpPr>
          <p:cNvPr id="27" name="矩形 26"/>
          <p:cNvSpPr/>
          <p:nvPr/>
        </p:nvSpPr>
        <p:spPr>
          <a:xfrm>
            <a:off x="948267" y="774360"/>
            <a:ext cx="7560733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3765">
              <a:lnSpc>
                <a:spcPct val="150000"/>
              </a:lnSpc>
              <a:defRPr/>
            </a:pPr>
            <a:r>
              <a:rPr lang="en-US" altLang="zh-CN" sz="105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295" y="1113155"/>
            <a:ext cx="8176260" cy="49022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0272185" y="6447367"/>
            <a:ext cx="1609543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186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YOUR LOGO</a:t>
            </a:r>
            <a:endParaRPr lang="zh-CN" altLang="en-US" sz="186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45" name="等腰三角形 44"/>
          <p:cNvSpPr/>
          <p:nvPr/>
        </p:nvSpPr>
        <p:spPr>
          <a:xfrm rot="5400000">
            <a:off x="9736668" y="6356350"/>
            <a:ext cx="488949" cy="421217"/>
          </a:xfrm>
          <a:prstGeom prst="triangl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6" name="等腰三角形 45"/>
          <p:cNvSpPr/>
          <p:nvPr/>
        </p:nvSpPr>
        <p:spPr>
          <a:xfrm rot="5400000">
            <a:off x="9903884" y="6110817"/>
            <a:ext cx="488949" cy="421216"/>
          </a:xfrm>
          <a:prstGeom prst="triangle">
            <a:avLst/>
          </a:prstGeom>
          <a:noFill/>
          <a:ln w="9525"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3" name="等腰三角形 32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4" name="等腰三角形 33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3600" y="412751"/>
            <a:ext cx="194945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vue</a:t>
            </a: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仿微信页面</a:t>
            </a:r>
          </a:p>
        </p:txBody>
      </p:sp>
      <p:sp>
        <p:nvSpPr>
          <p:cNvPr id="36" name="矩形 35"/>
          <p:cNvSpPr/>
          <p:nvPr/>
        </p:nvSpPr>
        <p:spPr>
          <a:xfrm>
            <a:off x="948267" y="774360"/>
            <a:ext cx="7560733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3765">
              <a:lnSpc>
                <a:spcPct val="150000"/>
              </a:lnSpc>
              <a:defRPr/>
            </a:pPr>
            <a:r>
              <a:rPr lang="en-US" altLang="zh-CN" sz="105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705" y="1329690"/>
            <a:ext cx="1790700" cy="31807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010" y="1329690"/>
            <a:ext cx="1790700" cy="31807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345" y="1329690"/>
            <a:ext cx="1790700" cy="31807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6045" y="1329690"/>
            <a:ext cx="1790700" cy="31807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50670" y="4821555"/>
            <a:ext cx="1335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wechat.vue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117975" y="4821555"/>
            <a:ext cx="1435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Mail_list.vue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670675" y="4821555"/>
            <a:ext cx="1335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    </a:t>
            </a:r>
            <a:r>
              <a:rPr lang="zh-CN" altLang="en-US">
                <a:solidFill>
                  <a:schemeClr val="bg1"/>
                </a:solidFill>
              </a:rPr>
              <a:t>find.vue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223375" y="4821555"/>
            <a:ext cx="1335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      </a:t>
            </a:r>
            <a:r>
              <a:rPr lang="zh-CN" altLang="en-US">
                <a:solidFill>
                  <a:schemeClr val="bg1"/>
                </a:solidFill>
              </a:rPr>
              <a:t>my.vue</a:t>
            </a:r>
          </a:p>
        </p:txBody>
      </p:sp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等腰三角形 33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3600" y="412751"/>
            <a:ext cx="194945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vue</a:t>
            </a: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仿微信页面</a:t>
            </a:r>
          </a:p>
        </p:txBody>
      </p:sp>
      <p:sp>
        <p:nvSpPr>
          <p:cNvPr id="36" name="矩形 35"/>
          <p:cNvSpPr/>
          <p:nvPr/>
        </p:nvSpPr>
        <p:spPr>
          <a:xfrm>
            <a:off x="948267" y="774360"/>
            <a:ext cx="7560733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3765">
              <a:lnSpc>
                <a:spcPct val="150000"/>
              </a:lnSpc>
              <a:defRPr/>
            </a:pPr>
            <a:r>
              <a:rPr lang="en-US" altLang="zh-CN" sz="105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77645" y="4821555"/>
            <a:ext cx="1335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    </a:t>
            </a:r>
            <a:r>
              <a:rPr lang="zh-CN" altLang="en-US">
                <a:solidFill>
                  <a:schemeClr val="bg1"/>
                </a:solidFill>
              </a:rPr>
              <a:t>chat.vue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77640" y="4821555"/>
            <a:ext cx="1502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head_top.vue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670040" y="4821555"/>
            <a:ext cx="1335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 wechat.vue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223375" y="4821555"/>
            <a:ext cx="1335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  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search.vue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374140"/>
            <a:ext cx="1790700" cy="31807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495" y="1374140"/>
            <a:ext cx="1790700" cy="31807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410" y="1374140"/>
            <a:ext cx="1790700" cy="31807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710" y="1374140"/>
            <a:ext cx="1790700" cy="3180715"/>
          </a:xfrm>
          <a:prstGeom prst="rect">
            <a:avLst/>
          </a:prstGeom>
        </p:spPr>
      </p:pic>
      <p:sp>
        <p:nvSpPr>
          <p:cNvPr id="33" name="等腰三角形 32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等腰三角形 33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3600" y="412751"/>
            <a:ext cx="194945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vue</a:t>
            </a: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仿微信页面</a:t>
            </a:r>
          </a:p>
        </p:txBody>
      </p:sp>
      <p:sp>
        <p:nvSpPr>
          <p:cNvPr id="36" name="矩形 35"/>
          <p:cNvSpPr/>
          <p:nvPr/>
        </p:nvSpPr>
        <p:spPr>
          <a:xfrm>
            <a:off x="948267" y="774360"/>
            <a:ext cx="7560733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3765">
              <a:lnSpc>
                <a:spcPct val="150000"/>
              </a:lnSpc>
              <a:defRPr/>
            </a:pPr>
            <a:r>
              <a:rPr lang="en-US" altLang="zh-CN" sz="105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77645" y="4821555"/>
            <a:ext cx="1335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   wallet</a:t>
            </a:r>
            <a:r>
              <a:rPr lang="zh-CN" altLang="en-US">
                <a:solidFill>
                  <a:schemeClr val="bg1"/>
                </a:solidFill>
              </a:rPr>
              <a:t>.vue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833495" y="4821555"/>
            <a:ext cx="1879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friend_space.vue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670040" y="4821555"/>
            <a:ext cx="1412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sym typeface="+mn-ea"/>
              </a:rPr>
              <a:t>Mail_list.vue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23375" y="4821555"/>
            <a:ext cx="1335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   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chat.vue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140" y="1374140"/>
            <a:ext cx="1790700" cy="31807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495" y="1374140"/>
            <a:ext cx="1790700" cy="31807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075" y="1374140"/>
            <a:ext cx="1790700" cy="31807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410" y="1374140"/>
            <a:ext cx="1790700" cy="3180715"/>
          </a:xfrm>
          <a:prstGeom prst="rect">
            <a:avLst/>
          </a:prstGeom>
        </p:spPr>
      </p:pic>
      <p:sp>
        <p:nvSpPr>
          <p:cNvPr id="33" name="等腰三角形 32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6" name="组合 4"/>
          <p:cNvGrpSpPr/>
          <p:nvPr/>
        </p:nvGrpSpPr>
        <p:grpSpPr>
          <a:xfrm>
            <a:off x="1515534" y="2204509"/>
            <a:ext cx="2408767" cy="2408767"/>
            <a:chOff x="1136715" y="1832145"/>
            <a:chExt cx="1805999" cy="1805999"/>
          </a:xfrm>
        </p:grpSpPr>
        <p:sp>
          <p:nvSpPr>
            <p:cNvPr id="27" name="椭圆 26"/>
            <p:cNvSpPr/>
            <p:nvPr/>
          </p:nvSpPr>
          <p:spPr>
            <a:xfrm rot="16200000">
              <a:off x="1136715" y="266874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 rot="17280000">
              <a:off x="1177661" y="2410220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 rot="18360000">
              <a:off x="1296491" y="2177003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 rot="19440000">
              <a:off x="1481573" y="199192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 rot="20520000">
              <a:off x="1714791" y="187309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973314" y="1832145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 rot="1080000">
              <a:off x="2231837" y="187309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 rot="2160000">
              <a:off x="2465054" y="199192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 rot="3240000">
              <a:off x="2650136" y="2177003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 rot="4320000">
              <a:off x="2768966" y="2410220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 rot="5400000">
              <a:off x="2809912" y="266874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 rot="6480000">
              <a:off x="2768966" y="2927267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 rot="7560000">
              <a:off x="2650136" y="316048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 rot="8640000">
              <a:off x="2465054" y="334556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 rot="9720000">
              <a:off x="2231837" y="346439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 rot="10800000">
              <a:off x="1973314" y="3505342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 rot="11880000">
              <a:off x="1714790" y="346439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 rot="12960000">
              <a:off x="1481573" y="334556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 rot="14040000">
              <a:off x="1296491" y="316048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 rot="15120000">
              <a:off x="1177661" y="2927267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饼形 2"/>
          <p:cNvSpPr/>
          <p:nvPr/>
        </p:nvSpPr>
        <p:spPr>
          <a:xfrm>
            <a:off x="1920875" y="2616200"/>
            <a:ext cx="1577975" cy="1585595"/>
          </a:xfrm>
          <a:prstGeom prst="pie">
            <a:avLst>
              <a:gd name="adj1" fmla="val 21474065"/>
              <a:gd name="adj2" fmla="val 16200000"/>
            </a:avLst>
          </a:prstGeom>
          <a:solidFill>
            <a:srgbClr val="45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114762" y="3577167"/>
            <a:ext cx="12115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>
                <a:solidFill>
                  <a:srgbClr val="ECECE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相似度</a:t>
            </a:r>
            <a:r>
              <a:rPr lang="en-US" altLang="zh-CN">
                <a:solidFill>
                  <a:srgbClr val="ECECE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70%</a:t>
            </a:r>
            <a:endParaRPr lang="zh-CN" altLang="en-US">
              <a:solidFill>
                <a:srgbClr val="ECECEC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grpSp>
        <p:nvGrpSpPr>
          <p:cNvPr id="20489" name="组合 48"/>
          <p:cNvGrpSpPr/>
          <p:nvPr/>
        </p:nvGrpSpPr>
        <p:grpSpPr>
          <a:xfrm>
            <a:off x="4891618" y="2238376"/>
            <a:ext cx="2408767" cy="2408767"/>
            <a:chOff x="1136715" y="1832145"/>
            <a:chExt cx="1805999" cy="1805999"/>
          </a:xfrm>
        </p:grpSpPr>
        <p:sp>
          <p:nvSpPr>
            <p:cNvPr id="50" name="椭圆 49"/>
            <p:cNvSpPr/>
            <p:nvPr/>
          </p:nvSpPr>
          <p:spPr>
            <a:xfrm rot="16200000">
              <a:off x="1136715" y="266874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 rot="17280000">
              <a:off x="1177661" y="2410220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 rot="18360000">
              <a:off x="1296491" y="2177003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 rot="19440000">
              <a:off x="1481573" y="199192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 rot="20520000">
              <a:off x="1714791" y="187309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1973314" y="1832145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 rot="1080000">
              <a:off x="2231837" y="187309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 rot="2160000">
              <a:off x="2465054" y="199192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 rot="3240000">
              <a:off x="2650136" y="2177003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 rot="4320000">
              <a:off x="2768966" y="2410220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 rot="5400000">
              <a:off x="2809912" y="266874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 rot="6480000">
              <a:off x="2768966" y="2927267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 rot="7560000">
              <a:off x="2650136" y="316048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 rot="8640000">
              <a:off x="2465054" y="334556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 rot="9720000">
              <a:off x="2231837" y="346439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10800000">
              <a:off x="1973314" y="3505342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 rot="11880000">
              <a:off x="1714790" y="346439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 rot="12960000">
              <a:off x="1481573" y="334556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 rot="14040000">
              <a:off x="1296491" y="316048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 rot="15120000">
              <a:off x="1177661" y="2927267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70" name="饼形 69"/>
          <p:cNvSpPr/>
          <p:nvPr/>
        </p:nvSpPr>
        <p:spPr>
          <a:xfrm>
            <a:off x="5304367" y="2651126"/>
            <a:ext cx="1583267" cy="1585383"/>
          </a:xfrm>
          <a:prstGeom prst="pie">
            <a:avLst>
              <a:gd name="adj1" fmla="val 18491694"/>
              <a:gd name="adj2" fmla="val 16200000"/>
            </a:avLst>
          </a:prstGeom>
          <a:solidFill>
            <a:srgbClr val="45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563871" y="3518536"/>
            <a:ext cx="12115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>
                <a:solidFill>
                  <a:srgbClr val="ECECE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相似度</a:t>
            </a:r>
            <a:r>
              <a:rPr lang="en-US" altLang="zh-CN">
                <a:solidFill>
                  <a:srgbClr val="ECECE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90%</a:t>
            </a:r>
          </a:p>
        </p:txBody>
      </p:sp>
      <p:grpSp>
        <p:nvGrpSpPr>
          <p:cNvPr id="20492" name="组合 71"/>
          <p:cNvGrpSpPr/>
          <p:nvPr/>
        </p:nvGrpSpPr>
        <p:grpSpPr>
          <a:xfrm>
            <a:off x="8428567" y="2225676"/>
            <a:ext cx="2406651" cy="2408767"/>
            <a:chOff x="1136715" y="1832145"/>
            <a:chExt cx="1805999" cy="1805999"/>
          </a:xfrm>
        </p:grpSpPr>
        <p:sp>
          <p:nvSpPr>
            <p:cNvPr id="73" name="椭圆 72"/>
            <p:cNvSpPr/>
            <p:nvPr/>
          </p:nvSpPr>
          <p:spPr>
            <a:xfrm rot="16200000">
              <a:off x="1136715" y="266874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 rot="17280000">
              <a:off x="1177661" y="2410220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 rot="18360000">
              <a:off x="1296491" y="2177003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 rot="19440000">
              <a:off x="1481573" y="199192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 rot="20520000">
              <a:off x="1714791" y="187309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1973314" y="1832145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 rot="1080000">
              <a:off x="2231837" y="187309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 rot="2160000">
              <a:off x="2465054" y="199192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 rot="3240000">
              <a:off x="2650136" y="2177003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 rot="4320000">
              <a:off x="2768966" y="2410220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 rot="5400000">
              <a:off x="2809912" y="266874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 rot="6480000">
              <a:off x="2768966" y="2927267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 rot="7560000">
              <a:off x="2650136" y="316048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 rot="8640000">
              <a:off x="2465054" y="334556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 rot="9720000">
              <a:off x="2231837" y="346439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 rot="10800000">
              <a:off x="1973314" y="3505342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 rot="11880000">
              <a:off x="1714790" y="346439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 rot="12960000">
              <a:off x="1481573" y="334556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 rot="14040000">
              <a:off x="1296491" y="316048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 rot="15120000">
              <a:off x="1177661" y="2927267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93" name="饼形 92"/>
          <p:cNvSpPr/>
          <p:nvPr/>
        </p:nvSpPr>
        <p:spPr>
          <a:xfrm>
            <a:off x="8898467" y="2636308"/>
            <a:ext cx="1585384" cy="1585384"/>
          </a:xfrm>
          <a:prstGeom prst="pie">
            <a:avLst>
              <a:gd name="adj1" fmla="val 16384643"/>
              <a:gd name="adj2" fmla="val 16200000"/>
            </a:avLst>
          </a:prstGeom>
          <a:solidFill>
            <a:srgbClr val="45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9084946" y="3572298"/>
            <a:ext cx="12115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>
                <a:solidFill>
                  <a:srgbClr val="ECECE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相似度</a:t>
            </a:r>
            <a:r>
              <a:rPr lang="en-US" altLang="zh-CN">
                <a:solidFill>
                  <a:srgbClr val="ECECE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95%</a:t>
            </a:r>
            <a:endParaRPr lang="zh-CN" altLang="en-US">
              <a:solidFill>
                <a:srgbClr val="ECECEC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20494" name="矩形 94"/>
          <p:cNvSpPr>
            <a:spLocks noChangeArrowheads="1"/>
          </p:cNvSpPr>
          <p:nvPr/>
        </p:nvSpPr>
        <p:spPr bwMode="auto">
          <a:xfrm>
            <a:off x="1255184" y="5129742"/>
            <a:ext cx="2927349" cy="866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作用于主页小程序上滑加载下滑隐藏，但左右滑动方法还未应用于全局（即左右滑动页面跳转还未应用）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1993901" y="4827059"/>
            <a:ext cx="1295400" cy="3155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3765">
              <a:defRPr/>
            </a:pPr>
            <a:r>
              <a:rPr lang="zh-CN" sz="146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  <a:sym typeface="+mn-ea"/>
              </a:rPr>
              <a:t>滑动触发事件</a:t>
            </a:r>
            <a:endParaRPr lang="zh-CN" altLang="en-US" sz="146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5379086" y="4828329"/>
            <a:ext cx="1666240" cy="3155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3765">
              <a:defRPr/>
            </a:pPr>
            <a:r>
              <a:rPr lang="zh-CN" altLang="en-US" sz="146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  <a:sym typeface="+mn-ea"/>
              </a:rPr>
              <a:t>条件渲染隐藏显示</a:t>
            </a:r>
            <a:endParaRPr lang="zh-CN" sz="146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20498" name="矩形 98"/>
          <p:cNvSpPr>
            <a:spLocks noChangeArrowheads="1"/>
          </p:cNvSpPr>
          <p:nvPr/>
        </p:nvSpPr>
        <p:spPr bwMode="auto">
          <a:xfrm>
            <a:off x="8299450" y="5123180"/>
            <a:ext cx="3049270" cy="866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涉及到需要加载数据的页面，如通讯录页面，会根据后台传值加载数据，并在加载的时候自动按字母归类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8898467" y="4827483"/>
            <a:ext cx="1863090" cy="316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146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遍历数据与条件加载</a:t>
            </a:r>
          </a:p>
        </p:txBody>
      </p:sp>
      <p:sp>
        <p:nvSpPr>
          <p:cNvPr id="95" name="等腰三角形 94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7" name="等腰三角形 96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63600" y="412751"/>
            <a:ext cx="194945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vue</a:t>
            </a: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仿微信功能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705350" y="5194300"/>
            <a:ext cx="313626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页面元素通过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v-if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v-show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等进行条件渲染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以达到仿微信相关功能，如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chat.vue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模块的聊天框</a:t>
            </a:r>
            <a:endParaRPr lang="zh-CN" altLang="en-US" sz="1400"/>
          </a:p>
        </p:txBody>
      </p: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9" name="图表 6"/>
          <p:cNvGraphicFramePr/>
          <p:nvPr/>
        </p:nvGraphicFramePr>
        <p:xfrm>
          <a:off x="659449" y="1098974"/>
          <a:ext cx="7831455" cy="4331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r:id="rId4" imgW="5876925" imgH="3257550" progId="Excel.Chart.8">
                  <p:embed/>
                </p:oleObj>
              </mc:Choice>
              <mc:Fallback>
                <p:oleObj r:id="rId4" imgW="5876925" imgH="3257550" progId="Excel.Chart.8">
                  <p:embed/>
                  <p:pic>
                    <p:nvPicPr>
                      <p:cNvPr id="0" name="图表 6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449" y="1098974"/>
                        <a:ext cx="7831455" cy="43319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0" name="矩形 14"/>
          <p:cNvSpPr>
            <a:spLocks noChangeArrowheads="1"/>
          </p:cNvSpPr>
          <p:nvPr/>
        </p:nvSpPr>
        <p:spPr bwMode="auto">
          <a:xfrm>
            <a:off x="8686377" y="2856443"/>
            <a:ext cx="4925484" cy="31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组件引用按需加载</a:t>
            </a:r>
          </a:p>
        </p:txBody>
      </p:sp>
      <p:sp>
        <p:nvSpPr>
          <p:cNvPr id="16" name="椭圆 15"/>
          <p:cNvSpPr/>
          <p:nvPr/>
        </p:nvSpPr>
        <p:spPr>
          <a:xfrm>
            <a:off x="8417814" y="2900249"/>
            <a:ext cx="268800" cy="268800"/>
          </a:xfrm>
          <a:prstGeom prst="ellipse">
            <a:avLst/>
          </a:prstGeom>
          <a:gradFill flip="none" rotWithShape="1">
            <a:gsLst>
              <a:gs pos="0">
                <a:srgbClr val="FFFFFF">
                  <a:lumMod val="100000"/>
                </a:srgbClr>
              </a:gs>
              <a:gs pos="100000">
                <a:srgbClr val="D9D9DA"/>
              </a:gs>
            </a:gsLst>
            <a:lin ang="2700000" scaled="1"/>
            <a:tileRect/>
          </a:gradFill>
          <a:ln w="28575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  <a:prstDash val="solid"/>
            <a:miter lim="800000"/>
          </a:ln>
          <a:effectLst>
            <a:outerShdw blurRad="203200" dist="114300" dir="2700000" algn="tl" rotWithShape="0">
              <a:prstClr val="black">
                <a:alpha val="32000"/>
              </a:prstClr>
            </a:outerShdw>
          </a:effectLst>
        </p:spPr>
        <p:txBody>
          <a:bodyPr anchor="ctr"/>
          <a:lstStyle/>
          <a:p>
            <a:pPr algn="ctr" defTabSz="1218565">
              <a:defRPr/>
            </a:pPr>
            <a:endParaRPr lang="zh-CN" altLang="en-US" sz="2400" kern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21512" name="矩形 16"/>
          <p:cNvSpPr>
            <a:spLocks noChangeArrowheads="1"/>
          </p:cNvSpPr>
          <p:nvPr/>
        </p:nvSpPr>
        <p:spPr bwMode="auto">
          <a:xfrm>
            <a:off x="8686165" y="4144645"/>
            <a:ext cx="3425825" cy="755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数据遍历数量多的采用数据绑定与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vue&lt;keep-alive include="name_list,index"&gt;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缓存优化</a:t>
            </a:r>
          </a:p>
        </p:txBody>
      </p:sp>
      <p:sp>
        <p:nvSpPr>
          <p:cNvPr id="18" name="椭圆 17"/>
          <p:cNvSpPr/>
          <p:nvPr/>
        </p:nvSpPr>
        <p:spPr>
          <a:xfrm>
            <a:off x="8417758" y="4276929"/>
            <a:ext cx="268800" cy="268800"/>
          </a:xfrm>
          <a:prstGeom prst="ellipse">
            <a:avLst/>
          </a:prstGeom>
          <a:gradFill flip="none" rotWithShape="1">
            <a:gsLst>
              <a:gs pos="0">
                <a:srgbClr val="FFFFFF">
                  <a:lumMod val="100000"/>
                </a:srgbClr>
              </a:gs>
              <a:gs pos="100000">
                <a:srgbClr val="D9D9DA"/>
              </a:gs>
            </a:gsLst>
            <a:lin ang="2700000" scaled="1"/>
            <a:tileRect/>
          </a:gradFill>
          <a:ln w="28575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  <a:prstDash val="solid"/>
            <a:miter lim="800000"/>
          </a:ln>
          <a:effectLst>
            <a:outerShdw blurRad="203200" dist="114300" dir="2700000" algn="tl" rotWithShape="0">
              <a:prstClr val="black">
                <a:alpha val="32000"/>
              </a:prstClr>
            </a:outerShdw>
          </a:effectLst>
        </p:spPr>
        <p:txBody>
          <a:bodyPr anchor="ctr"/>
          <a:lstStyle/>
          <a:p>
            <a:pPr algn="ctr" defTabSz="1218565">
              <a:defRPr/>
            </a:pPr>
            <a:endParaRPr lang="zh-CN" altLang="en-US" sz="2400" kern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56467" y="4673600"/>
            <a:ext cx="154178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页面优化图</a:t>
            </a:r>
          </a:p>
        </p:txBody>
      </p:sp>
      <p:sp>
        <p:nvSpPr>
          <p:cNvPr id="15" name="等腰三角形 14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等腰三角形 16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63600" y="412751"/>
            <a:ext cx="249301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3765">
              <a:defRPr/>
            </a:pPr>
            <a:r>
              <a:rPr lang="en-US" altLang="zh-CN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  <a:sym typeface="+mn-ea"/>
              </a:rPr>
              <a:t>vue</a:t>
            </a: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  <a:sym typeface="+mn-ea"/>
              </a:rPr>
              <a:t>仿微信数据优化</a:t>
            </a:r>
            <a:endParaRPr lang="en-US" altLang="zh-CN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941446" y="3517252"/>
            <a:ext cx="813816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3765">
              <a:defRPr/>
            </a:pPr>
            <a:r>
              <a:rPr lang="zh-CN" altLang="en-US" sz="4800" b="1" spc="40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  <a:sym typeface="+mn-ea"/>
              </a:rPr>
              <a:t>语言国际化切换、直播技术</a:t>
            </a:r>
            <a:endParaRPr lang="zh-CN" altLang="en-US" sz="480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6" name="文本框 39"/>
          <p:cNvSpPr txBox="1">
            <a:spLocks noChangeArrowheads="1"/>
          </p:cNvSpPr>
          <p:nvPr/>
        </p:nvSpPr>
        <p:spPr bwMode="auto">
          <a:xfrm>
            <a:off x="5859358" y="4485409"/>
            <a:ext cx="30988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endParaRPr lang="zh-CN" altLang="en-US" sz="2000" spc="300">
              <a:solidFill>
                <a:srgbClr val="FFFFFF"/>
              </a:solidFill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331037" y="4484199"/>
            <a:ext cx="6220348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50000"/>
              </a:lnSpc>
              <a:defRPr/>
            </a:pP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使用加载</a:t>
            </a:r>
            <a:r>
              <a:rPr lang="en-US" altLang="zh-CN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json</a:t>
            </a: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文件方法改变页面文字、直播流程研究、</a:t>
            </a:r>
            <a:r>
              <a:rPr lang="en-US" altLang="zh-CN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GIF</a:t>
            </a: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动态图的制作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134375" y="1116531"/>
            <a:ext cx="18480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>
                <a:solidFill>
                  <a:schemeClr val="bg1">
                    <a:alpha val="36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04</a:t>
            </a:r>
            <a:endParaRPr lang="zh-CN" altLang="en-US" sz="11500">
              <a:solidFill>
                <a:schemeClr val="bg1">
                  <a:alpha val="36000"/>
                </a:schemeClr>
              </a:solidFill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6096001" y="3335867"/>
            <a:ext cx="3340100" cy="387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4966"/>
                </a:lnTo>
                <a:lnTo>
                  <a:pt x="2505848" y="144966"/>
                </a:lnTo>
                <a:lnTo>
                  <a:pt x="2505848" y="28993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任意多边形 5"/>
          <p:cNvSpPr/>
          <p:nvPr/>
        </p:nvSpPr>
        <p:spPr>
          <a:xfrm>
            <a:off x="6096001" y="3335867"/>
            <a:ext cx="1113367" cy="387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4966"/>
                </a:lnTo>
                <a:lnTo>
                  <a:pt x="835282" y="144966"/>
                </a:lnTo>
                <a:lnTo>
                  <a:pt x="835282" y="28993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任意多边形 6"/>
          <p:cNvSpPr/>
          <p:nvPr/>
        </p:nvSpPr>
        <p:spPr>
          <a:xfrm>
            <a:off x="4982634" y="3335867"/>
            <a:ext cx="1113367" cy="387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35282" y="0"/>
                </a:moveTo>
                <a:lnTo>
                  <a:pt x="835282" y="144966"/>
                </a:lnTo>
                <a:lnTo>
                  <a:pt x="0" y="144966"/>
                </a:lnTo>
                <a:lnTo>
                  <a:pt x="0" y="28993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任意多边形 7"/>
          <p:cNvSpPr/>
          <p:nvPr/>
        </p:nvSpPr>
        <p:spPr>
          <a:xfrm>
            <a:off x="2755901" y="3335867"/>
            <a:ext cx="3340100" cy="387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505848" y="0"/>
                </a:moveTo>
                <a:lnTo>
                  <a:pt x="2505848" y="144966"/>
                </a:lnTo>
                <a:lnTo>
                  <a:pt x="0" y="144966"/>
                </a:lnTo>
                <a:lnTo>
                  <a:pt x="0" y="28993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任意多边形 8"/>
          <p:cNvSpPr/>
          <p:nvPr/>
        </p:nvSpPr>
        <p:spPr>
          <a:xfrm>
            <a:off x="5175251" y="2415118"/>
            <a:ext cx="1841500" cy="920749"/>
          </a:xfrm>
          <a:custGeom>
            <a:avLst/>
            <a:gdLst>
              <a:gd name="connsiteX0" fmla="*/ 0 w 1380632"/>
              <a:gd name="connsiteY0" fmla="*/ 0 h 690316"/>
              <a:gd name="connsiteX1" fmla="*/ 1380632 w 1380632"/>
              <a:gd name="connsiteY1" fmla="*/ 0 h 690316"/>
              <a:gd name="connsiteX2" fmla="*/ 1380632 w 1380632"/>
              <a:gd name="connsiteY2" fmla="*/ 690316 h 690316"/>
              <a:gd name="connsiteX3" fmla="*/ 0 w 1380632"/>
              <a:gd name="connsiteY3" fmla="*/ 690316 h 690316"/>
              <a:gd name="connsiteX4" fmla="*/ 0 w 1380632"/>
              <a:gd name="connsiteY4" fmla="*/ 0 h 69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0632" h="690316">
                <a:moveTo>
                  <a:pt x="0" y="0"/>
                </a:moveTo>
                <a:lnTo>
                  <a:pt x="1380632" y="0"/>
                </a:lnTo>
                <a:lnTo>
                  <a:pt x="1380632" y="690316"/>
                </a:lnTo>
                <a:lnTo>
                  <a:pt x="0" y="69031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3707" tIns="23707" rIns="23707" bIns="23707" spcCol="1270" anchor="ctr"/>
          <a:lstStyle/>
          <a:p>
            <a:pPr algn="ctr" defTabSz="165925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3735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1835151" y="3723218"/>
            <a:ext cx="1839383" cy="920749"/>
          </a:xfrm>
          <a:custGeom>
            <a:avLst/>
            <a:gdLst>
              <a:gd name="connsiteX0" fmla="*/ 0 w 1380632"/>
              <a:gd name="connsiteY0" fmla="*/ 0 h 690316"/>
              <a:gd name="connsiteX1" fmla="*/ 1380632 w 1380632"/>
              <a:gd name="connsiteY1" fmla="*/ 0 h 690316"/>
              <a:gd name="connsiteX2" fmla="*/ 1380632 w 1380632"/>
              <a:gd name="connsiteY2" fmla="*/ 690316 h 690316"/>
              <a:gd name="connsiteX3" fmla="*/ 0 w 1380632"/>
              <a:gd name="connsiteY3" fmla="*/ 690316 h 690316"/>
              <a:gd name="connsiteX4" fmla="*/ 0 w 1380632"/>
              <a:gd name="connsiteY4" fmla="*/ 0 h 69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0632" h="690316">
                <a:moveTo>
                  <a:pt x="0" y="0"/>
                </a:moveTo>
                <a:lnTo>
                  <a:pt x="1380632" y="0"/>
                </a:lnTo>
                <a:lnTo>
                  <a:pt x="1380632" y="690316"/>
                </a:lnTo>
                <a:lnTo>
                  <a:pt x="0" y="69031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8100" tIns="38100" rIns="38100" bIns="38100" spcCol="1270" anchor="ctr"/>
          <a:lstStyle/>
          <a:p>
            <a:pPr algn="ctr" defTabSz="266636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60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4062095" y="3723005"/>
            <a:ext cx="1951355" cy="920750"/>
          </a:xfrm>
          <a:custGeom>
            <a:avLst/>
            <a:gdLst>
              <a:gd name="connsiteX0" fmla="*/ 0 w 1380632"/>
              <a:gd name="connsiteY0" fmla="*/ 0 h 690316"/>
              <a:gd name="connsiteX1" fmla="*/ 1380632 w 1380632"/>
              <a:gd name="connsiteY1" fmla="*/ 0 h 690316"/>
              <a:gd name="connsiteX2" fmla="*/ 1380632 w 1380632"/>
              <a:gd name="connsiteY2" fmla="*/ 690316 h 690316"/>
              <a:gd name="connsiteX3" fmla="*/ 0 w 1380632"/>
              <a:gd name="connsiteY3" fmla="*/ 690316 h 690316"/>
              <a:gd name="connsiteX4" fmla="*/ 0 w 1380632"/>
              <a:gd name="connsiteY4" fmla="*/ 0 h 69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0632" h="690316">
                <a:moveTo>
                  <a:pt x="0" y="0"/>
                </a:moveTo>
                <a:lnTo>
                  <a:pt x="1380632" y="0"/>
                </a:lnTo>
                <a:lnTo>
                  <a:pt x="1380632" y="690316"/>
                </a:lnTo>
                <a:lnTo>
                  <a:pt x="0" y="69031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8100" tIns="38100" rIns="38100" bIns="38100" spcCol="1270" anchor="ctr"/>
          <a:lstStyle/>
          <a:p>
            <a:pPr algn="ctr" defTabSz="266636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60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6288618" y="3723218"/>
            <a:ext cx="1841500" cy="920749"/>
          </a:xfrm>
          <a:custGeom>
            <a:avLst/>
            <a:gdLst>
              <a:gd name="connsiteX0" fmla="*/ 0 w 1380632"/>
              <a:gd name="connsiteY0" fmla="*/ 0 h 690316"/>
              <a:gd name="connsiteX1" fmla="*/ 1380632 w 1380632"/>
              <a:gd name="connsiteY1" fmla="*/ 0 h 690316"/>
              <a:gd name="connsiteX2" fmla="*/ 1380632 w 1380632"/>
              <a:gd name="connsiteY2" fmla="*/ 690316 h 690316"/>
              <a:gd name="connsiteX3" fmla="*/ 0 w 1380632"/>
              <a:gd name="connsiteY3" fmla="*/ 690316 h 690316"/>
              <a:gd name="connsiteX4" fmla="*/ 0 w 1380632"/>
              <a:gd name="connsiteY4" fmla="*/ 0 h 69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0632" h="690316">
                <a:moveTo>
                  <a:pt x="0" y="0"/>
                </a:moveTo>
                <a:lnTo>
                  <a:pt x="1380632" y="0"/>
                </a:lnTo>
                <a:lnTo>
                  <a:pt x="1380632" y="690316"/>
                </a:lnTo>
                <a:lnTo>
                  <a:pt x="0" y="69031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8100" tIns="38100" rIns="38100" bIns="38100" spcCol="1270" anchor="ctr"/>
          <a:lstStyle/>
          <a:p>
            <a:pPr algn="ctr" defTabSz="266636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60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8517467" y="3723218"/>
            <a:ext cx="1839384" cy="920749"/>
          </a:xfrm>
          <a:custGeom>
            <a:avLst/>
            <a:gdLst>
              <a:gd name="connsiteX0" fmla="*/ 0 w 1380632"/>
              <a:gd name="connsiteY0" fmla="*/ 0 h 690316"/>
              <a:gd name="connsiteX1" fmla="*/ 1380632 w 1380632"/>
              <a:gd name="connsiteY1" fmla="*/ 0 h 690316"/>
              <a:gd name="connsiteX2" fmla="*/ 1380632 w 1380632"/>
              <a:gd name="connsiteY2" fmla="*/ 690316 h 690316"/>
              <a:gd name="connsiteX3" fmla="*/ 0 w 1380632"/>
              <a:gd name="connsiteY3" fmla="*/ 690316 h 690316"/>
              <a:gd name="connsiteX4" fmla="*/ 0 w 1380632"/>
              <a:gd name="connsiteY4" fmla="*/ 0 h 69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0632" h="690316">
                <a:moveTo>
                  <a:pt x="0" y="0"/>
                </a:moveTo>
                <a:lnTo>
                  <a:pt x="1380632" y="0"/>
                </a:lnTo>
                <a:lnTo>
                  <a:pt x="1380632" y="690316"/>
                </a:lnTo>
                <a:lnTo>
                  <a:pt x="0" y="69031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8100" tIns="38100" rIns="38100" bIns="38100" spcCol="1270" anchor="ctr"/>
          <a:lstStyle/>
          <a:p>
            <a:pPr algn="ctr" defTabSz="266636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60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59230" y="4591050"/>
            <a:ext cx="2300605" cy="866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localstore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方法缓存选择过后的语言，应用于后面的页面和历史记录</a:t>
            </a:r>
          </a:p>
        </p:txBody>
      </p:sp>
      <p:sp>
        <p:nvSpPr>
          <p:cNvPr id="17" name="矩形 16"/>
          <p:cNvSpPr/>
          <p:nvPr/>
        </p:nvSpPr>
        <p:spPr>
          <a:xfrm>
            <a:off x="5566834" y="2601384"/>
            <a:ext cx="726440" cy="42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HTML</a:t>
            </a:r>
          </a:p>
        </p:txBody>
      </p:sp>
      <p:sp>
        <p:nvSpPr>
          <p:cNvPr id="25" name="矩形 24"/>
          <p:cNvSpPr/>
          <p:nvPr/>
        </p:nvSpPr>
        <p:spPr>
          <a:xfrm>
            <a:off x="1913890" y="3900805"/>
            <a:ext cx="1541780" cy="42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defRPr/>
            </a:pPr>
            <a:r>
              <a:rPr lang="en-US" altLang="zh-CN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localstore</a:t>
            </a:r>
          </a:p>
        </p:txBody>
      </p:sp>
      <p:sp>
        <p:nvSpPr>
          <p:cNvPr id="26" name="矩形 25"/>
          <p:cNvSpPr/>
          <p:nvPr/>
        </p:nvSpPr>
        <p:spPr>
          <a:xfrm>
            <a:off x="4209628" y="3901017"/>
            <a:ext cx="1541780" cy="42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Lang=en/zh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663268" y="3888317"/>
            <a:ext cx="726440" cy="42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json</a:t>
            </a:r>
          </a:p>
        </p:txBody>
      </p:sp>
      <p:sp>
        <p:nvSpPr>
          <p:cNvPr id="28" name="矩形 27"/>
          <p:cNvSpPr/>
          <p:nvPr/>
        </p:nvSpPr>
        <p:spPr>
          <a:xfrm>
            <a:off x="8854018" y="3888317"/>
            <a:ext cx="862330" cy="42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which</a:t>
            </a:r>
          </a:p>
        </p:txBody>
      </p:sp>
      <p:sp>
        <p:nvSpPr>
          <p:cNvPr id="29" name="等腰三角形 28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0" name="等腰三角形 29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63600" y="412751"/>
            <a:ext cx="208534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语言国际化切换</a:t>
            </a:r>
          </a:p>
        </p:txBody>
      </p:sp>
      <p:sp>
        <p:nvSpPr>
          <p:cNvPr id="32" name="矩形 31"/>
          <p:cNvSpPr/>
          <p:nvPr/>
        </p:nvSpPr>
        <p:spPr>
          <a:xfrm>
            <a:off x="948267" y="774360"/>
            <a:ext cx="7560733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3765">
              <a:lnSpc>
                <a:spcPct val="150000"/>
              </a:lnSpc>
              <a:defRPr/>
            </a:pPr>
            <a:r>
              <a:rPr lang="en-US" altLang="zh-CN" sz="105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3" name="矩形 32"/>
          <p:cNvSpPr/>
          <p:nvPr/>
        </p:nvSpPr>
        <p:spPr>
          <a:xfrm>
            <a:off x="6207760" y="4591050"/>
            <a:ext cx="2115820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写好的语言文件用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格式存储</a:t>
            </a:r>
          </a:p>
        </p:txBody>
      </p:sp>
      <p:sp>
        <p:nvSpPr>
          <p:cNvPr id="34" name="矩形 33"/>
          <p:cNvSpPr/>
          <p:nvPr/>
        </p:nvSpPr>
        <p:spPr>
          <a:xfrm>
            <a:off x="8509635" y="4591050"/>
            <a:ext cx="2336165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which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语句进行语言文件加载判断</a:t>
            </a:r>
          </a:p>
        </p:txBody>
      </p:sp>
      <p:sp>
        <p:nvSpPr>
          <p:cNvPr id="2" name="矩形 1"/>
          <p:cNvSpPr/>
          <p:nvPr/>
        </p:nvSpPr>
        <p:spPr>
          <a:xfrm>
            <a:off x="3795395" y="4591050"/>
            <a:ext cx="2300605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lang--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地址栏语言设置判断登录页面的语言</a:t>
            </a: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15434" y="2255550"/>
            <a:ext cx="4608407" cy="696420"/>
            <a:chOff x="536575" y="1865313"/>
            <a:chExt cx="3456305" cy="522315"/>
          </a:xfrm>
        </p:grpSpPr>
        <p:sp>
          <p:nvSpPr>
            <p:cNvPr id="6" name="矩形 5"/>
            <p:cNvSpPr/>
            <p:nvPr/>
          </p:nvSpPr>
          <p:spPr>
            <a:xfrm>
              <a:off x="1258888" y="2068513"/>
              <a:ext cx="2733992" cy="2309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8565">
                <a:lnSpc>
                  <a:spcPct val="150000"/>
                </a:lnSpc>
                <a:defRPr/>
              </a:pPr>
              <a:r>
                <a:rPr lang="en-US" altLang="zh-CN" sz="935" kern="0" dirty="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The use and learning of related development tools</a:t>
              </a:r>
            </a:p>
          </p:txBody>
        </p:sp>
        <p:sp>
          <p:nvSpPr>
            <p:cNvPr id="10" name="文本框 39"/>
            <p:cNvSpPr txBox="1">
              <a:spLocks noChangeArrowheads="1"/>
            </p:cNvSpPr>
            <p:nvPr/>
          </p:nvSpPr>
          <p:spPr bwMode="auto">
            <a:xfrm>
              <a:off x="1258888" y="1865313"/>
              <a:ext cx="1806024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spc="400" dirty="0" err="1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echart</a:t>
              </a:r>
              <a:r>
                <a:rPr lang="zh-CN" altLang="en-US" sz="1600" b="1" spc="400" dirty="0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数据可视化</a:t>
              </a:r>
              <a:endParaRPr lang="zh-CN" altLang="en-US" sz="1600" b="1" spc="400" dirty="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  <p:sp>
          <p:nvSpPr>
            <p:cNvPr id="14" name="文本框 39"/>
            <p:cNvSpPr txBox="1">
              <a:spLocks noChangeArrowheads="1"/>
            </p:cNvSpPr>
            <p:nvPr/>
          </p:nvSpPr>
          <p:spPr bwMode="auto">
            <a:xfrm>
              <a:off x="536575" y="1887538"/>
              <a:ext cx="784225" cy="500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735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01</a:t>
              </a:r>
              <a:r>
                <a:rPr lang="zh-CN" altLang="en-US" sz="3735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、</a:t>
              </a:r>
              <a:endParaRPr lang="zh-CN" altLang="en-US" sz="3735" b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715433" y="833968"/>
            <a:ext cx="2802467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defTabSz="913765">
              <a:defRPr/>
            </a:pPr>
            <a:r>
              <a:rPr lang="zh-CN" altLang="en-US" sz="3200" b="1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月报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715434" y="3244456"/>
            <a:ext cx="4608407" cy="696420"/>
            <a:chOff x="536575" y="1865313"/>
            <a:chExt cx="3456305" cy="522315"/>
          </a:xfrm>
        </p:grpSpPr>
        <p:sp>
          <p:nvSpPr>
            <p:cNvPr id="21" name="矩形 20"/>
            <p:cNvSpPr/>
            <p:nvPr/>
          </p:nvSpPr>
          <p:spPr>
            <a:xfrm>
              <a:off x="1258888" y="2068513"/>
              <a:ext cx="2733992" cy="2309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8565">
                <a:lnSpc>
                  <a:spcPct val="150000"/>
                </a:lnSpc>
                <a:defRPr/>
              </a:pPr>
              <a:r>
                <a:rPr lang="en-US" altLang="zh-CN" sz="935" kern="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Completing the development topic</a:t>
              </a:r>
            </a:p>
          </p:txBody>
        </p:sp>
        <p:sp>
          <p:nvSpPr>
            <p:cNvPr id="22" name="文本框 39"/>
            <p:cNvSpPr txBox="1">
              <a:spLocks noChangeArrowheads="1"/>
            </p:cNvSpPr>
            <p:nvPr/>
          </p:nvSpPr>
          <p:spPr bwMode="auto">
            <a:xfrm>
              <a:off x="1258888" y="1865313"/>
              <a:ext cx="1572787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spc="400" dirty="0" smtClean="0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模块</a:t>
              </a:r>
              <a:r>
                <a:rPr lang="en-US" altLang="zh-CN" sz="1600" b="1" spc="400" dirty="0" smtClean="0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demo</a:t>
              </a:r>
              <a:r>
                <a:rPr lang="zh-CN" altLang="en-US" sz="1600" b="1" spc="400" dirty="0" smtClean="0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的实现</a:t>
              </a:r>
              <a:endParaRPr lang="zh-CN" altLang="en-US" sz="1600" b="1" spc="400" dirty="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  <p:sp>
          <p:nvSpPr>
            <p:cNvPr id="23" name="文本框 39"/>
            <p:cNvSpPr txBox="1">
              <a:spLocks noChangeArrowheads="1"/>
            </p:cNvSpPr>
            <p:nvPr/>
          </p:nvSpPr>
          <p:spPr bwMode="auto">
            <a:xfrm>
              <a:off x="536575" y="1887538"/>
              <a:ext cx="784225" cy="500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735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02</a:t>
              </a:r>
              <a:r>
                <a:rPr lang="zh-CN" altLang="en-US" sz="3735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、</a:t>
              </a:r>
              <a:endParaRPr lang="zh-CN" altLang="en-US" sz="3735" b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15434" y="4233363"/>
            <a:ext cx="4608407" cy="696420"/>
            <a:chOff x="536575" y="1865313"/>
            <a:chExt cx="3456305" cy="522315"/>
          </a:xfrm>
        </p:grpSpPr>
        <p:sp>
          <p:nvSpPr>
            <p:cNvPr id="25" name="矩形 24"/>
            <p:cNvSpPr/>
            <p:nvPr/>
          </p:nvSpPr>
          <p:spPr>
            <a:xfrm>
              <a:off x="1258888" y="2068513"/>
              <a:ext cx="2733992" cy="2967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8565">
                <a:lnSpc>
                  <a:spcPct val="150000"/>
                </a:lnSpc>
                <a:defRPr/>
              </a:pPr>
              <a:r>
                <a:rPr lang="en-US" altLang="zh-CN" sz="1465" kern="0" dirty="0" smtClean="0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rPr>
                <a:t>SDK &amp; </a:t>
              </a:r>
              <a:r>
                <a:rPr lang="en-US" altLang="zh-CN" sz="1465" kern="0" dirty="0" err="1" smtClean="0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rPr>
                <a:t>npm</a:t>
              </a:r>
              <a:endParaRPr lang="zh-CN" altLang="en-US" sz="146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6" name="文本框 39"/>
            <p:cNvSpPr txBox="1">
              <a:spLocks noChangeArrowheads="1"/>
            </p:cNvSpPr>
            <p:nvPr/>
          </p:nvSpPr>
          <p:spPr bwMode="auto">
            <a:xfrm>
              <a:off x="1258888" y="1865313"/>
              <a:ext cx="1031773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spc="400" dirty="0" smtClean="0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SDK</a:t>
              </a:r>
              <a:r>
                <a:rPr lang="zh-CN" altLang="en-US" sz="1600" b="1" spc="400" dirty="0" smtClean="0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与</a:t>
              </a:r>
              <a:r>
                <a:rPr lang="en-US" altLang="zh-CN" sz="1600" b="1" spc="400" dirty="0" err="1" smtClean="0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npm</a:t>
              </a:r>
              <a:endParaRPr lang="zh-CN" altLang="en-US" sz="1600" b="1" spc="400" dirty="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  <p:sp>
          <p:nvSpPr>
            <p:cNvPr id="27" name="文本框 39"/>
            <p:cNvSpPr txBox="1">
              <a:spLocks noChangeArrowheads="1"/>
            </p:cNvSpPr>
            <p:nvPr/>
          </p:nvSpPr>
          <p:spPr bwMode="auto">
            <a:xfrm>
              <a:off x="536575" y="1887538"/>
              <a:ext cx="784225" cy="500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735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03</a:t>
              </a:r>
              <a:r>
                <a:rPr lang="zh-CN" altLang="en-US" sz="3735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、</a:t>
              </a:r>
              <a:endParaRPr lang="zh-CN" altLang="en-US" sz="3735" b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15434" y="5222270"/>
            <a:ext cx="4608407" cy="795444"/>
            <a:chOff x="536575" y="1865313"/>
            <a:chExt cx="3456305" cy="596583"/>
          </a:xfrm>
        </p:grpSpPr>
        <p:sp>
          <p:nvSpPr>
            <p:cNvPr id="29" name="矩形 28"/>
            <p:cNvSpPr/>
            <p:nvPr/>
          </p:nvSpPr>
          <p:spPr>
            <a:xfrm>
              <a:off x="1258888" y="2068513"/>
              <a:ext cx="2733992" cy="3933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8565">
                <a:lnSpc>
                  <a:spcPct val="150000"/>
                </a:lnSpc>
                <a:defRPr/>
              </a:pPr>
              <a:r>
                <a:rPr lang="en-US" altLang="zh-CN" sz="935" kern="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Research on language internationalization switching and live broadcasting technology</a:t>
              </a:r>
            </a:p>
          </p:txBody>
        </p:sp>
        <p:sp>
          <p:nvSpPr>
            <p:cNvPr id="30" name="文本框 39"/>
            <p:cNvSpPr txBox="1">
              <a:spLocks noChangeArrowheads="1"/>
            </p:cNvSpPr>
            <p:nvPr/>
          </p:nvSpPr>
          <p:spPr bwMode="auto">
            <a:xfrm>
              <a:off x="1258888" y="1865313"/>
              <a:ext cx="2074126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spc="400" dirty="0" smtClean="0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聚塔平台相关内容制作</a:t>
              </a:r>
              <a:endParaRPr lang="zh-CN" altLang="en-US" sz="1600" b="1" spc="400" dirty="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  <p:sp>
          <p:nvSpPr>
            <p:cNvPr id="31" name="文本框 39"/>
            <p:cNvSpPr txBox="1">
              <a:spLocks noChangeArrowheads="1"/>
            </p:cNvSpPr>
            <p:nvPr/>
          </p:nvSpPr>
          <p:spPr bwMode="auto">
            <a:xfrm>
              <a:off x="536575" y="1887538"/>
              <a:ext cx="784225" cy="500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735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04</a:t>
              </a:r>
              <a:r>
                <a:rPr lang="zh-CN" altLang="en-US" sz="3735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、</a:t>
              </a:r>
              <a:endParaRPr lang="zh-CN" altLang="en-US" sz="3735" b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073151" y="1756833"/>
          <a:ext cx="9431865" cy="2472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6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6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6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0" marR="0" lvl="0" indent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54860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uLnTx/>
                          <a:uFillTx/>
                          <a:latin typeface="方正兰亭黑_GBK" pitchFamily="2" charset="-122"/>
                          <a:ea typeface="方正兰亭黑_GBK" pitchFamily="2" charset="-122"/>
                          <a:cs typeface="+mn-cs"/>
                        </a:rPr>
                        <a:t>解决方案</a:t>
                      </a: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900">
                          <a:solidFill>
                            <a:srgbClr val="454860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方正兰亭黑_GBK" pitchFamily="2" charset="-122"/>
                          <a:ea typeface="方正兰亭黑_GBK" pitchFamily="2" charset="-122"/>
                        </a:rPr>
                        <a:t>涉及技术</a:t>
                      </a:r>
                      <a:r>
                        <a:rPr lang="en-US" altLang="zh-CN" sz="1900">
                          <a:solidFill>
                            <a:srgbClr val="454860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方正兰亭黑_GBK" pitchFamily="2" charset="-122"/>
                          <a:ea typeface="方正兰亭黑_GBK" pitchFamily="2" charset="-122"/>
                        </a:rPr>
                        <a:t>1</a:t>
                      </a: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900">
                          <a:solidFill>
                            <a:srgbClr val="454860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方正兰亭黑_GBK" pitchFamily="2" charset="-122"/>
                          <a:ea typeface="方正兰亭黑_GBK" pitchFamily="2" charset="-122"/>
                        </a:rPr>
                        <a:t>涉及技术</a:t>
                      </a:r>
                      <a:r>
                        <a:rPr lang="en-US" altLang="zh-CN" sz="1900">
                          <a:solidFill>
                            <a:srgbClr val="454860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方正兰亭黑_GBK" pitchFamily="2" charset="-122"/>
                          <a:ea typeface="方正兰亭黑_GBK" pitchFamily="2" charset="-122"/>
                        </a:rPr>
                        <a:t>2</a:t>
                      </a: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900">
                          <a:solidFill>
                            <a:srgbClr val="454860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方正兰亭黑_GBK" pitchFamily="2" charset="-122"/>
                          <a:ea typeface="方正兰亭黑_GBK" pitchFamily="2" charset="-122"/>
                        </a:rPr>
                        <a:t>涉及技术</a:t>
                      </a:r>
                      <a:r>
                        <a:rPr lang="en-US" altLang="zh-CN" sz="1900">
                          <a:solidFill>
                            <a:srgbClr val="454860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方正兰亭黑_GBK" pitchFamily="2" charset="-122"/>
                          <a:ea typeface="方正兰亭黑_GBK" pitchFamily="2" charset="-122"/>
                        </a:rPr>
                        <a:t>3</a:t>
                      </a: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900">
                          <a:solidFill>
                            <a:srgbClr val="454860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方正兰亭黑_GBK" pitchFamily="2" charset="-122"/>
                          <a:ea typeface="方正兰亭黑_GBK" pitchFamily="2" charset="-122"/>
                        </a:rPr>
                        <a:t>涉及技术</a:t>
                      </a:r>
                      <a:r>
                        <a:rPr lang="en-US" altLang="zh-CN" sz="1900">
                          <a:solidFill>
                            <a:srgbClr val="454860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方正兰亭黑_GBK" pitchFamily="2" charset="-122"/>
                          <a:ea typeface="方正兰亭黑_GBK" pitchFamily="2" charset="-122"/>
                        </a:rPr>
                        <a:t>4</a:t>
                      </a: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1"/>
                          </a:solidFill>
                        </a:rPr>
                        <a:t>个人服务器</a:t>
                      </a: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chemeClr val="bg1"/>
                          </a:solidFill>
                        </a:rPr>
                        <a:t>ffmpeg</a:t>
                      </a: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obs</a:t>
                      </a: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chemeClr val="bg1"/>
                          </a:solidFill>
                        </a:rPr>
                        <a:t>nginx</a:t>
                      </a: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chemeClr val="bg1"/>
                          </a:solidFill>
                        </a:rPr>
                        <a:t>m3u8</a:t>
                      </a: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1"/>
                          </a:solidFill>
                        </a:rPr>
                        <a:t>腾讯</a:t>
                      </a:r>
                      <a:r>
                        <a:rPr lang="en-US" altLang="zh-CN" sz="2400">
                          <a:solidFill>
                            <a:schemeClr val="bg1"/>
                          </a:solidFill>
                        </a:rPr>
                        <a:t>SDK</a:t>
                      </a: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api</a:t>
                      </a: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1"/>
                          </a:solidFill>
                        </a:rPr>
                        <a:t>采集工具</a:t>
                      </a: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1"/>
                          </a:solidFill>
                        </a:rPr>
                        <a:t>云服务器</a:t>
                      </a: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>
                          <a:solidFill>
                            <a:schemeClr val="bg1"/>
                          </a:solidFill>
                        </a:rPr>
                        <a:t>提供方法</a:t>
                      </a: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1"/>
                          </a:solidFill>
                        </a:rPr>
                        <a:t>阿里</a:t>
                      </a:r>
                      <a:r>
                        <a:rPr lang="en-US" altLang="zh-CN" sz="2400">
                          <a:solidFill>
                            <a:schemeClr val="bg1"/>
                          </a:solidFill>
                        </a:rPr>
                        <a:t>SDK</a:t>
                      </a: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chemeClr val="bg1"/>
                          </a:solidFill>
                        </a:rPr>
                        <a:t>api</a:t>
                      </a: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>
                          <a:solidFill>
                            <a:schemeClr val="bg1"/>
                          </a:solidFill>
                        </a:rPr>
                        <a:t>云服务器</a:t>
                      </a: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1"/>
                          </a:solidFill>
                        </a:rPr>
                        <a:t>easydarwin</a:t>
                      </a: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>
                          <a:solidFill>
                            <a:schemeClr val="bg1"/>
                          </a:solidFill>
                        </a:rPr>
                        <a:t>开源框架</a:t>
                      </a: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>
                          <a:solidFill>
                            <a:schemeClr val="bg1"/>
                          </a:solidFill>
                        </a:rPr>
                        <a:t>采集器</a:t>
                      </a: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>
                          <a:solidFill>
                            <a:schemeClr val="bg1"/>
                          </a:solidFill>
                          <a:sym typeface="+mn-ea"/>
                        </a:rPr>
                        <a:t>云服务器</a:t>
                      </a:r>
                      <a:endParaRPr lang="zh-CN" altLang="en-US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619" name="矩形 6"/>
          <p:cNvSpPr>
            <a:spLocks noChangeArrowheads="1"/>
          </p:cNvSpPr>
          <p:nvPr/>
        </p:nvSpPr>
        <p:spPr bwMode="auto">
          <a:xfrm>
            <a:off x="1073151" y="4306994"/>
            <a:ext cx="9643533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可以找到的直播技术文献博客很多，其中大部分都是各大平台集成优化好，我们只需要调用接口交费使用即可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  <a:p>
            <a:pPr lvl="0">
              <a:lnSpc>
                <a:spcPct val="120000"/>
              </a:lnSpc>
            </a:pP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为了研究从视频采集、转码、推流、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rtmp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服务器、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反向代理、客户端播放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m3u8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文件拉流的具体流程</a:t>
            </a:r>
          </a:p>
          <a:p>
            <a:pPr lvl="0">
              <a:lnSpc>
                <a:spcPct val="120000"/>
              </a:lnSpc>
            </a:pP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参考文献资料做了一个简单的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，利用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采集器推流，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FFmpeg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rtmp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VLC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播放器模拟直播环境</a:t>
            </a:r>
          </a:p>
          <a:p>
            <a:pPr lvl="0">
              <a:lnSpc>
                <a:spcPct val="120000"/>
              </a:lnSpc>
            </a:pP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地址：链接：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https://pan.baidu.com/s/1B_nn1L3TUJftnaLfpSryZQ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密码：df19</a:t>
            </a:r>
          </a:p>
          <a:p>
            <a:pPr lvl="0">
              <a:lnSpc>
                <a:spcPct val="120000"/>
              </a:lnSpc>
            </a:pPr>
            <a:endParaRPr lang="zh-CN" altLang="en-US" sz="1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endParaRPr lang="zh-CN" altLang="en-US" sz="1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3600" y="412751"/>
            <a:ext cx="127000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直播技术</a:t>
            </a:r>
          </a:p>
        </p:txBody>
      </p:sp>
      <p:sp>
        <p:nvSpPr>
          <p:cNvPr id="11" name="矩形 10"/>
          <p:cNvSpPr/>
          <p:nvPr/>
        </p:nvSpPr>
        <p:spPr>
          <a:xfrm>
            <a:off x="948267" y="774360"/>
            <a:ext cx="7560733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3765">
              <a:lnSpc>
                <a:spcPct val="150000"/>
              </a:lnSpc>
              <a:defRPr/>
            </a:pPr>
            <a:r>
              <a:rPr lang="en-US" altLang="zh-CN" sz="105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等腰三角形 8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3600" y="412751"/>
            <a:ext cx="194945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GIF</a:t>
            </a: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动态图制作</a:t>
            </a:r>
          </a:p>
        </p:txBody>
      </p:sp>
      <p:sp>
        <p:nvSpPr>
          <p:cNvPr id="33" name="等腰三角形 32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490" y="575945"/>
            <a:ext cx="5276850" cy="611505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50900" y="1988397"/>
            <a:ext cx="2926080" cy="15684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480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2018 8.17</a:t>
            </a:r>
          </a:p>
          <a:p>
            <a:pPr defTabSz="913765">
              <a:defRPr/>
            </a:pPr>
            <a:r>
              <a:rPr lang="zh-CN" altLang="en-US" sz="480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谢谢观看</a:t>
            </a:r>
          </a:p>
        </p:txBody>
      </p:sp>
      <p:sp>
        <p:nvSpPr>
          <p:cNvPr id="6146" name="文本框 6"/>
          <p:cNvSpPr txBox="1">
            <a:spLocks noChangeArrowheads="1"/>
          </p:cNvSpPr>
          <p:nvPr/>
        </p:nvSpPr>
        <p:spPr bwMode="auto">
          <a:xfrm>
            <a:off x="1064896" y="3556451"/>
            <a:ext cx="63830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376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Thank you for watching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1064261" y="4206876"/>
            <a:ext cx="2247900" cy="4445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</a:pPr>
            <a:endParaRPr lang="zh-CN" altLang="en-US" sz="1735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3743" y="4249440"/>
            <a:ext cx="2048933" cy="358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7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汇报人：劳德瑜</a:t>
            </a:r>
          </a:p>
        </p:txBody>
      </p:sp>
    </p:spTree>
  </p:cSld>
  <p:clrMapOvr>
    <a:masterClrMapping/>
  </p:clrMapOvr>
  <p:transition spd="slow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772238" y="3581526"/>
            <a:ext cx="5708614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spc="400" dirty="0" err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echart</a:t>
            </a:r>
            <a:r>
              <a:rPr lang="zh-CN" altLang="en-US" sz="4800" b="1" spc="400" dirty="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数据可视化</a:t>
            </a:r>
            <a:endParaRPr lang="zh-CN" altLang="en-US" sz="4800" b="1" spc="400" dirty="0">
              <a:solidFill>
                <a:srgbClr val="FFFFFF"/>
              </a:solidFill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6" name="文本框 39"/>
          <p:cNvSpPr txBox="1">
            <a:spLocks noChangeArrowheads="1"/>
          </p:cNvSpPr>
          <p:nvPr/>
        </p:nvSpPr>
        <p:spPr bwMode="auto">
          <a:xfrm>
            <a:off x="4772238" y="4241569"/>
            <a:ext cx="5822315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defTabSz="1218565">
              <a:lnSpc>
                <a:spcPct val="150000"/>
              </a:lnSpc>
              <a:defRPr/>
            </a:pPr>
            <a:r>
              <a:rPr lang="en-US" altLang="zh-CN" sz="2000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The use and learning of related development tools</a:t>
            </a:r>
            <a:endParaRPr lang="zh-CN" altLang="en-US" sz="2000" spc="300">
              <a:solidFill>
                <a:srgbClr val="FFFFFF"/>
              </a:solidFill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853517" y="4861389"/>
            <a:ext cx="6220348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50000"/>
              </a:lnSpc>
              <a:defRPr/>
            </a:pP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学习使用</a:t>
            </a:r>
            <a:r>
              <a:rPr lang="en-US" altLang="zh-CN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GitHub</a:t>
            </a: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en-US" altLang="zh-CN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Git</a:t>
            </a: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en-US" altLang="zh-CN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markdown</a:t>
            </a: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en-US" altLang="zh-CN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vscode</a:t>
            </a: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相关插件、</a:t>
            </a:r>
            <a:r>
              <a:rPr lang="en-US" altLang="zh-CN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node</a:t>
            </a: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安装、</a:t>
            </a:r>
            <a:r>
              <a:rPr lang="en-US" altLang="zh-CN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egg</a:t>
            </a: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en-US" altLang="zh-CN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gulp</a:t>
            </a: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en-US" altLang="zh-CN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vue-cli</a:t>
            </a: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语句命令等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134375" y="1116531"/>
            <a:ext cx="18480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>
                <a:solidFill>
                  <a:schemeClr val="bg1">
                    <a:alpha val="36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01</a:t>
            </a:r>
            <a:endParaRPr lang="zh-CN" altLang="en-US" sz="11500">
              <a:solidFill>
                <a:schemeClr val="bg1">
                  <a:alpha val="36000"/>
                </a:schemeClr>
              </a:solidFill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" t="16006" r="90"/>
          <a:stretch>
            <a:fillRect/>
          </a:stretch>
        </p:blipFill>
        <p:spPr bwMode="auto">
          <a:xfrm>
            <a:off x="-4658" y="-46355"/>
            <a:ext cx="1219623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10272185" y="6447367"/>
            <a:ext cx="1251585" cy="378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sz="186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2018.8.13</a:t>
            </a:r>
          </a:p>
        </p:txBody>
      </p:sp>
      <p:sp>
        <p:nvSpPr>
          <p:cNvPr id="4" name="矩形 3"/>
          <p:cNvSpPr/>
          <p:nvPr/>
        </p:nvSpPr>
        <p:spPr>
          <a:xfrm>
            <a:off x="5253568" y="2969684"/>
            <a:ext cx="6938433" cy="2683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575300" y="3759201"/>
            <a:ext cx="6306428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使用百度可视化框架</a:t>
            </a:r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echart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编写使用各类数据（例子有柱状图，饼图，曲线图，等）其中数据获取模块使用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方法提交到后台，通过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访问数据库，获取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回调函数，组装一维数组，二维，三维数组，显示到后台，为了看到数据的实时变化，增加了定时器节点定时刷新，并配合随机函数添加使用，已达到预期类股票，统计中心实时刷刷新变换数据的效果。</a:t>
            </a: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lnSpc>
                <a:spcPct val="120000"/>
              </a:lnSpc>
            </a:pP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75300" y="3178176"/>
            <a:ext cx="2929007" cy="5024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2665" b="1" dirty="0" err="1">
                <a:solidFill>
                  <a:srgbClr val="4548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echart</a:t>
            </a:r>
            <a:r>
              <a:rPr lang="zh-CN" altLang="en-US" sz="2665" b="1" dirty="0">
                <a:solidFill>
                  <a:srgbClr val="4548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数据可视化</a:t>
            </a:r>
            <a:endParaRPr lang="en-US" altLang="zh-CN" sz="2665" b="1" dirty="0">
              <a:solidFill>
                <a:srgbClr val="45486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45" name="等腰三角形 44"/>
          <p:cNvSpPr/>
          <p:nvPr/>
        </p:nvSpPr>
        <p:spPr>
          <a:xfrm rot="5400000">
            <a:off x="9736668" y="6356350"/>
            <a:ext cx="488949" cy="421217"/>
          </a:xfrm>
          <a:prstGeom prst="triangl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6" name="等腰三角形 45"/>
          <p:cNvSpPr/>
          <p:nvPr/>
        </p:nvSpPr>
        <p:spPr>
          <a:xfrm rot="5400000">
            <a:off x="9903884" y="6110817"/>
            <a:ext cx="488949" cy="421216"/>
          </a:xfrm>
          <a:prstGeom prst="triangle">
            <a:avLst/>
          </a:prstGeom>
          <a:noFill/>
          <a:ln w="9525"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等腰三角形 16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63600" y="412751"/>
            <a:ext cx="944489" cy="4208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2135" kern="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echart</a:t>
            </a:r>
            <a:endParaRPr lang="zh-CN" altLang="en-US" sz="2135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等腰三角形 44"/>
          <p:cNvSpPr/>
          <p:nvPr/>
        </p:nvSpPr>
        <p:spPr>
          <a:xfrm rot="5400000">
            <a:off x="9736668" y="6356350"/>
            <a:ext cx="488949" cy="421217"/>
          </a:xfrm>
          <a:prstGeom prst="triangl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等腰三角形 45"/>
          <p:cNvSpPr/>
          <p:nvPr/>
        </p:nvSpPr>
        <p:spPr>
          <a:xfrm rot="5400000">
            <a:off x="9903884" y="6110817"/>
            <a:ext cx="488949" cy="421216"/>
          </a:xfrm>
          <a:prstGeom prst="triangle">
            <a:avLst/>
          </a:prstGeom>
          <a:noFill/>
          <a:ln w="9525"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等腰三角形 16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63600" y="412751"/>
            <a:ext cx="1797287" cy="4208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135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Echart</a:t>
            </a:r>
            <a:r>
              <a:rPr kumimoji="0" lang="zh-CN" altLang="en-US" sz="2135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效果图</a:t>
            </a:r>
            <a:endParaRPr kumimoji="0" lang="zh-CN" altLang="en-US" sz="21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方正兰亭黑_GBK" pitchFamily="2" charset="-122"/>
              <a:ea typeface="方正兰亭黑_GBK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53" y="1164167"/>
            <a:ext cx="10058400" cy="43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4218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5812791" y="3654412"/>
            <a:ext cx="4984057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 spc="400" dirty="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模块</a:t>
            </a:r>
            <a:r>
              <a:rPr lang="en-US" altLang="zh-CN" sz="4800" b="1" spc="400" dirty="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demo</a:t>
            </a:r>
            <a:r>
              <a:rPr lang="zh-CN" altLang="en-US" sz="4800" b="1" spc="400" dirty="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的实现</a:t>
            </a:r>
            <a:endParaRPr lang="zh-CN" altLang="en-US" sz="4800" b="1" spc="400" dirty="0">
              <a:solidFill>
                <a:srgbClr val="FFFFFF"/>
              </a:solidFill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6" name="文本框 39"/>
          <p:cNvSpPr txBox="1">
            <a:spLocks noChangeArrowheads="1"/>
          </p:cNvSpPr>
          <p:nvPr/>
        </p:nvSpPr>
        <p:spPr bwMode="auto">
          <a:xfrm>
            <a:off x="5859358" y="4332374"/>
            <a:ext cx="401828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defTabSz="1218565">
              <a:lnSpc>
                <a:spcPct val="150000"/>
              </a:lnSpc>
              <a:defRPr/>
            </a:pPr>
            <a:r>
              <a:rPr lang="en-US" altLang="zh-CN" sz="2000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Completing the development topic</a:t>
            </a:r>
            <a:endParaRPr lang="zh-CN" altLang="en-US" sz="2000" spc="300">
              <a:solidFill>
                <a:srgbClr val="FFFFFF"/>
              </a:solidFill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59357" y="4885519"/>
            <a:ext cx="6220348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  <a:defRPr/>
            </a:pP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主要内容为MVVM框架vue与React之间的异同研究、js、es6编写、使用缓存 机制、使用Git、前端数据模拟mock.js、easy_mock,使用vue，react制作京东微信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134375" y="1116531"/>
            <a:ext cx="18480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>
                <a:solidFill>
                  <a:schemeClr val="bg1">
                    <a:alpha val="36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02</a:t>
            </a:r>
            <a:endParaRPr lang="zh-CN" altLang="en-US" sz="11500">
              <a:solidFill>
                <a:schemeClr val="bg1">
                  <a:alpha val="36000"/>
                </a:schemeClr>
              </a:solidFill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等腰三角形 11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" name="等腰三角形 12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63600" y="412751"/>
            <a:ext cx="181356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开发工具学习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272185" y="6447367"/>
            <a:ext cx="1609543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186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YOUR LOGO</a:t>
            </a:r>
            <a:endParaRPr lang="zh-CN" altLang="en-US" sz="186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grpSp>
        <p:nvGrpSpPr>
          <p:cNvPr id="9221" name="组合 16"/>
          <p:cNvGrpSpPr/>
          <p:nvPr/>
        </p:nvGrpSpPr>
        <p:grpSpPr bwMode="auto">
          <a:xfrm>
            <a:off x="948267" y="1993900"/>
            <a:ext cx="1193800" cy="1195917"/>
            <a:chOff x="4579874" y="908276"/>
            <a:chExt cx="1800000" cy="1800000"/>
          </a:xfrm>
        </p:grpSpPr>
        <p:sp>
          <p:nvSpPr>
            <p:cNvPr id="18" name="椭圆 17"/>
            <p:cNvSpPr/>
            <p:nvPr/>
          </p:nvSpPr>
          <p:spPr>
            <a:xfrm>
              <a:off x="4849874" y="1178276"/>
              <a:ext cx="1260000" cy="1260000"/>
            </a:xfrm>
            <a:prstGeom prst="ellipse">
              <a:avLst/>
            </a:prstGeom>
            <a:solidFill>
              <a:srgbClr val="454860"/>
            </a:solidFill>
            <a:ln w="12700" cap="flat" cmpd="sng" algn="ctr">
              <a:gradFill flip="none" rotWithShape="1">
                <a:gsLst>
                  <a:gs pos="100000">
                    <a:sysClr val="window" lastClr="FFFFFF"/>
                  </a:gs>
                  <a:gs pos="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4579874" y="908276"/>
              <a:ext cx="1800000" cy="1800000"/>
            </a:xfrm>
            <a:custGeom>
              <a:avLst/>
              <a:gdLst>
                <a:gd name="connsiteX0" fmla="*/ 900000 w 1800000"/>
                <a:gd name="connsiteY0" fmla="*/ 0 h 1800000"/>
                <a:gd name="connsiteX1" fmla="*/ 1800000 w 1800000"/>
                <a:gd name="connsiteY1" fmla="*/ 900000 h 1800000"/>
                <a:gd name="connsiteX2" fmla="*/ 900000 w 1800000"/>
                <a:gd name="connsiteY2" fmla="*/ 1800000 h 1800000"/>
                <a:gd name="connsiteX3" fmla="*/ 0 w 1800000"/>
                <a:gd name="connsiteY3" fmla="*/ 900000 h 1800000"/>
                <a:gd name="connsiteX4" fmla="*/ 900000 w 1800000"/>
                <a:gd name="connsiteY4" fmla="*/ 0 h 1800000"/>
                <a:gd name="connsiteX5" fmla="*/ 900000 w 1800000"/>
                <a:gd name="connsiteY5" fmla="*/ 270000 h 1800000"/>
                <a:gd name="connsiteX6" fmla="*/ 270000 w 1800000"/>
                <a:gd name="connsiteY6" fmla="*/ 900000 h 1800000"/>
                <a:gd name="connsiteX7" fmla="*/ 900000 w 1800000"/>
                <a:gd name="connsiteY7" fmla="*/ 1530000 h 1800000"/>
                <a:gd name="connsiteX8" fmla="*/ 1530000 w 1800000"/>
                <a:gd name="connsiteY8" fmla="*/ 900000 h 1800000"/>
                <a:gd name="connsiteX9" fmla="*/ 900000 w 1800000"/>
                <a:gd name="connsiteY9" fmla="*/ 270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1800000">
                  <a:moveTo>
                    <a:pt x="900000" y="0"/>
                  </a:moveTo>
                  <a:cubicBezTo>
                    <a:pt x="1397056" y="0"/>
                    <a:pt x="1800000" y="402944"/>
                    <a:pt x="1800000" y="900000"/>
                  </a:cubicBezTo>
                  <a:cubicBezTo>
                    <a:pt x="1800000" y="1397056"/>
                    <a:pt x="1397056" y="1800000"/>
                    <a:pt x="900000" y="1800000"/>
                  </a:cubicBez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  <a:moveTo>
                    <a:pt x="900000" y="270000"/>
                  </a:moveTo>
                  <a:cubicBezTo>
                    <a:pt x="552061" y="270000"/>
                    <a:pt x="270000" y="552061"/>
                    <a:pt x="270000" y="900000"/>
                  </a:cubicBezTo>
                  <a:cubicBezTo>
                    <a:pt x="270000" y="1247939"/>
                    <a:pt x="552061" y="1530000"/>
                    <a:pt x="900000" y="1530000"/>
                  </a:cubicBezTo>
                  <a:cubicBezTo>
                    <a:pt x="1247939" y="1530000"/>
                    <a:pt x="1530000" y="1247939"/>
                    <a:pt x="1530000" y="900000"/>
                  </a:cubicBezTo>
                  <a:cubicBezTo>
                    <a:pt x="1530000" y="552061"/>
                    <a:pt x="1247939" y="270000"/>
                    <a:pt x="900000" y="270000"/>
                  </a:cubicBezTo>
                  <a:close/>
                </a:path>
              </a:pathLst>
            </a:custGeom>
            <a:gradFill>
              <a:gsLst>
                <a:gs pos="0">
                  <a:srgbClr val="F0F0F0"/>
                </a:gs>
                <a:gs pos="100000">
                  <a:srgbClr val="DBDBDB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blurRad="889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4579874" y="908276"/>
              <a:ext cx="1800000" cy="1800000"/>
            </a:xfrm>
            <a:prstGeom prst="ellipse">
              <a:avLst/>
            </a:prstGeom>
            <a:noFill/>
            <a:ln w="127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25" name="组合 24"/>
          <p:cNvGrpSpPr/>
          <p:nvPr/>
        </p:nvGrpSpPr>
        <p:grpSpPr bwMode="auto">
          <a:xfrm>
            <a:off x="6009217" y="1996017"/>
            <a:ext cx="1193800" cy="1193800"/>
            <a:chOff x="4579874" y="908276"/>
            <a:chExt cx="1800000" cy="1800000"/>
          </a:xfrm>
        </p:grpSpPr>
        <p:sp>
          <p:nvSpPr>
            <p:cNvPr id="26" name="椭圆 25"/>
            <p:cNvSpPr/>
            <p:nvPr/>
          </p:nvSpPr>
          <p:spPr>
            <a:xfrm>
              <a:off x="4849874" y="1178276"/>
              <a:ext cx="1260000" cy="1260000"/>
            </a:xfrm>
            <a:prstGeom prst="ellipse">
              <a:avLst/>
            </a:prstGeom>
            <a:solidFill>
              <a:srgbClr val="454860"/>
            </a:solidFill>
            <a:ln w="12700" cap="flat" cmpd="sng" algn="ctr">
              <a:gradFill flip="none" rotWithShape="1">
                <a:gsLst>
                  <a:gs pos="100000">
                    <a:sysClr val="window" lastClr="FFFFFF"/>
                  </a:gs>
                  <a:gs pos="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4579874" y="908276"/>
              <a:ext cx="1800000" cy="1800000"/>
            </a:xfrm>
            <a:custGeom>
              <a:avLst/>
              <a:gdLst>
                <a:gd name="connsiteX0" fmla="*/ 900000 w 1800000"/>
                <a:gd name="connsiteY0" fmla="*/ 0 h 1800000"/>
                <a:gd name="connsiteX1" fmla="*/ 1800000 w 1800000"/>
                <a:gd name="connsiteY1" fmla="*/ 900000 h 1800000"/>
                <a:gd name="connsiteX2" fmla="*/ 900000 w 1800000"/>
                <a:gd name="connsiteY2" fmla="*/ 1800000 h 1800000"/>
                <a:gd name="connsiteX3" fmla="*/ 0 w 1800000"/>
                <a:gd name="connsiteY3" fmla="*/ 900000 h 1800000"/>
                <a:gd name="connsiteX4" fmla="*/ 900000 w 1800000"/>
                <a:gd name="connsiteY4" fmla="*/ 0 h 1800000"/>
                <a:gd name="connsiteX5" fmla="*/ 900000 w 1800000"/>
                <a:gd name="connsiteY5" fmla="*/ 270000 h 1800000"/>
                <a:gd name="connsiteX6" fmla="*/ 270000 w 1800000"/>
                <a:gd name="connsiteY6" fmla="*/ 900000 h 1800000"/>
                <a:gd name="connsiteX7" fmla="*/ 900000 w 1800000"/>
                <a:gd name="connsiteY7" fmla="*/ 1530000 h 1800000"/>
                <a:gd name="connsiteX8" fmla="*/ 1530000 w 1800000"/>
                <a:gd name="connsiteY8" fmla="*/ 900000 h 1800000"/>
                <a:gd name="connsiteX9" fmla="*/ 900000 w 1800000"/>
                <a:gd name="connsiteY9" fmla="*/ 270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1800000">
                  <a:moveTo>
                    <a:pt x="900000" y="0"/>
                  </a:moveTo>
                  <a:cubicBezTo>
                    <a:pt x="1397056" y="0"/>
                    <a:pt x="1800000" y="402944"/>
                    <a:pt x="1800000" y="900000"/>
                  </a:cubicBezTo>
                  <a:cubicBezTo>
                    <a:pt x="1800000" y="1397056"/>
                    <a:pt x="1397056" y="1800000"/>
                    <a:pt x="900000" y="1800000"/>
                  </a:cubicBez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  <a:moveTo>
                    <a:pt x="900000" y="270000"/>
                  </a:moveTo>
                  <a:cubicBezTo>
                    <a:pt x="552061" y="270000"/>
                    <a:pt x="270000" y="552061"/>
                    <a:pt x="270000" y="900000"/>
                  </a:cubicBezTo>
                  <a:cubicBezTo>
                    <a:pt x="270000" y="1247939"/>
                    <a:pt x="552061" y="1530000"/>
                    <a:pt x="900000" y="1530000"/>
                  </a:cubicBezTo>
                  <a:cubicBezTo>
                    <a:pt x="1247939" y="1530000"/>
                    <a:pt x="1530000" y="1247939"/>
                    <a:pt x="1530000" y="900000"/>
                  </a:cubicBezTo>
                  <a:cubicBezTo>
                    <a:pt x="1530000" y="552061"/>
                    <a:pt x="1247939" y="270000"/>
                    <a:pt x="900000" y="270000"/>
                  </a:cubicBezTo>
                  <a:close/>
                </a:path>
              </a:pathLst>
            </a:custGeom>
            <a:gradFill>
              <a:gsLst>
                <a:gs pos="0">
                  <a:srgbClr val="F0F0F0"/>
                </a:gs>
                <a:gs pos="100000">
                  <a:srgbClr val="DBDBDB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blurRad="889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4579874" y="908276"/>
              <a:ext cx="1800000" cy="1800000"/>
            </a:xfrm>
            <a:prstGeom prst="ellipse">
              <a:avLst/>
            </a:prstGeom>
            <a:noFill/>
            <a:ln w="127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29" name="组合 28"/>
          <p:cNvGrpSpPr/>
          <p:nvPr/>
        </p:nvGrpSpPr>
        <p:grpSpPr bwMode="auto">
          <a:xfrm>
            <a:off x="6009217" y="4394200"/>
            <a:ext cx="1193800" cy="1193800"/>
            <a:chOff x="4579874" y="908276"/>
            <a:chExt cx="1800000" cy="1800000"/>
          </a:xfrm>
        </p:grpSpPr>
        <p:sp>
          <p:nvSpPr>
            <p:cNvPr id="30" name="椭圆 29"/>
            <p:cNvSpPr/>
            <p:nvPr/>
          </p:nvSpPr>
          <p:spPr>
            <a:xfrm>
              <a:off x="4849874" y="1178276"/>
              <a:ext cx="1260000" cy="1260000"/>
            </a:xfrm>
            <a:prstGeom prst="ellipse">
              <a:avLst/>
            </a:prstGeom>
            <a:solidFill>
              <a:srgbClr val="454860"/>
            </a:solidFill>
            <a:ln w="12700" cap="flat" cmpd="sng" algn="ctr">
              <a:gradFill flip="none" rotWithShape="1">
                <a:gsLst>
                  <a:gs pos="100000">
                    <a:sysClr val="window" lastClr="FFFFFF"/>
                  </a:gs>
                  <a:gs pos="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4579874" y="908276"/>
              <a:ext cx="1800000" cy="1800000"/>
            </a:xfrm>
            <a:custGeom>
              <a:avLst/>
              <a:gdLst>
                <a:gd name="connsiteX0" fmla="*/ 900000 w 1800000"/>
                <a:gd name="connsiteY0" fmla="*/ 0 h 1800000"/>
                <a:gd name="connsiteX1" fmla="*/ 1800000 w 1800000"/>
                <a:gd name="connsiteY1" fmla="*/ 900000 h 1800000"/>
                <a:gd name="connsiteX2" fmla="*/ 900000 w 1800000"/>
                <a:gd name="connsiteY2" fmla="*/ 1800000 h 1800000"/>
                <a:gd name="connsiteX3" fmla="*/ 0 w 1800000"/>
                <a:gd name="connsiteY3" fmla="*/ 900000 h 1800000"/>
                <a:gd name="connsiteX4" fmla="*/ 900000 w 1800000"/>
                <a:gd name="connsiteY4" fmla="*/ 0 h 1800000"/>
                <a:gd name="connsiteX5" fmla="*/ 900000 w 1800000"/>
                <a:gd name="connsiteY5" fmla="*/ 270000 h 1800000"/>
                <a:gd name="connsiteX6" fmla="*/ 270000 w 1800000"/>
                <a:gd name="connsiteY6" fmla="*/ 900000 h 1800000"/>
                <a:gd name="connsiteX7" fmla="*/ 900000 w 1800000"/>
                <a:gd name="connsiteY7" fmla="*/ 1530000 h 1800000"/>
                <a:gd name="connsiteX8" fmla="*/ 1530000 w 1800000"/>
                <a:gd name="connsiteY8" fmla="*/ 900000 h 1800000"/>
                <a:gd name="connsiteX9" fmla="*/ 900000 w 1800000"/>
                <a:gd name="connsiteY9" fmla="*/ 270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1800000">
                  <a:moveTo>
                    <a:pt x="900000" y="0"/>
                  </a:moveTo>
                  <a:cubicBezTo>
                    <a:pt x="1397056" y="0"/>
                    <a:pt x="1800000" y="402944"/>
                    <a:pt x="1800000" y="900000"/>
                  </a:cubicBezTo>
                  <a:cubicBezTo>
                    <a:pt x="1800000" y="1397056"/>
                    <a:pt x="1397056" y="1800000"/>
                    <a:pt x="900000" y="1800000"/>
                  </a:cubicBez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  <a:moveTo>
                    <a:pt x="900000" y="270000"/>
                  </a:moveTo>
                  <a:cubicBezTo>
                    <a:pt x="552061" y="270000"/>
                    <a:pt x="270000" y="552061"/>
                    <a:pt x="270000" y="900000"/>
                  </a:cubicBezTo>
                  <a:cubicBezTo>
                    <a:pt x="270000" y="1247939"/>
                    <a:pt x="552061" y="1530000"/>
                    <a:pt x="900000" y="1530000"/>
                  </a:cubicBezTo>
                  <a:cubicBezTo>
                    <a:pt x="1247939" y="1530000"/>
                    <a:pt x="1530000" y="1247939"/>
                    <a:pt x="1530000" y="900000"/>
                  </a:cubicBezTo>
                  <a:cubicBezTo>
                    <a:pt x="1530000" y="552061"/>
                    <a:pt x="1247939" y="270000"/>
                    <a:pt x="900000" y="270000"/>
                  </a:cubicBezTo>
                  <a:close/>
                </a:path>
              </a:pathLst>
            </a:custGeom>
            <a:gradFill>
              <a:gsLst>
                <a:gs pos="0">
                  <a:srgbClr val="F0F0F0"/>
                </a:gs>
                <a:gs pos="100000">
                  <a:srgbClr val="DBDBDB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blurRad="889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4579874" y="908276"/>
              <a:ext cx="1800000" cy="1800000"/>
            </a:xfrm>
            <a:prstGeom prst="ellipse">
              <a:avLst/>
            </a:prstGeom>
            <a:noFill/>
            <a:ln w="127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2137834" y="2377301"/>
            <a:ext cx="12953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3765"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多条件查询</a:t>
            </a:r>
            <a:endParaRPr lang="en-US" altLang="zh-CN" sz="1400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142067" y="2600075"/>
            <a:ext cx="3022600" cy="145886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条件查询（使用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实现数据驱动），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创建模拟数据，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searchVal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设置多条件查询条件输入框。根据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值筛选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goodsList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中的数据，使用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if--&gt;search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数据到空数组中，并绑定数据到页面显示。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36367" y="2258484"/>
            <a:ext cx="100540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1600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数据交互</a:t>
            </a:r>
            <a:endParaRPr lang="en-US" altLang="zh-CN" sz="1600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336367" y="2531534"/>
            <a:ext cx="3022600" cy="18463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数据从后台服务器获取，经过前端组装结合后遍历循环输出，在下一个详情页面通过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获取点击向跳转页面地址栏传输唯一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标识值作文下一个跳转页面数据的查询条件。</a:t>
            </a:r>
          </a:p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例子：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yuwei_url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//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演示地址：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http://www.captains-mjm.com:8089/Education/index.html</a:t>
            </a:r>
            <a:endParaRPr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233084" y="4561418"/>
            <a:ext cx="162095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1600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跨页面判断赋值</a:t>
            </a:r>
            <a:endParaRPr lang="en-US" sz="1600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233295" y="4857539"/>
            <a:ext cx="3022600" cy="9599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缓存、定时、判断机制编写跨页面判断赋值，并配合创建百分比进度条实现页面操作，即时动态捕捉操作，实现问题，与用户操作即时反馈。</a:t>
            </a:r>
            <a:endParaRPr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336367" y="4584700"/>
            <a:ext cx="223651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1600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下拉控制删除按钮例子</a:t>
            </a:r>
            <a:endParaRPr lang="zh-CN" altLang="en-US" sz="1600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336367" y="4857751"/>
            <a:ext cx="3022600" cy="118154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循环输出元素的时候给按钮添加唯一标识值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，在下拉框获取对应的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提交到后台对应的表进行删除，同时在页面循环表数据渲染的时候，按钮就少了被选择的那个。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948267" y="774360"/>
            <a:ext cx="7560733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3765">
              <a:lnSpc>
                <a:spcPct val="150000"/>
              </a:lnSpc>
              <a:defRPr/>
            </a:pPr>
            <a:r>
              <a:rPr lang="en-US" altLang="zh-CN" sz="105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3" name="等腰三角形 42"/>
          <p:cNvSpPr/>
          <p:nvPr/>
        </p:nvSpPr>
        <p:spPr>
          <a:xfrm rot="5400000">
            <a:off x="9736668" y="6356350"/>
            <a:ext cx="488949" cy="421217"/>
          </a:xfrm>
          <a:prstGeom prst="triangl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4" name="等腰三角形 43"/>
          <p:cNvSpPr/>
          <p:nvPr/>
        </p:nvSpPr>
        <p:spPr>
          <a:xfrm rot="5400000">
            <a:off x="9903884" y="6110817"/>
            <a:ext cx="488949" cy="421216"/>
          </a:xfrm>
          <a:prstGeom prst="triangle">
            <a:avLst/>
          </a:prstGeom>
          <a:noFill/>
          <a:ln w="9525"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5" name="Freeform 5"/>
          <p:cNvSpPr>
            <a:spLocks noEditPoints="1"/>
          </p:cNvSpPr>
          <p:nvPr/>
        </p:nvSpPr>
        <p:spPr bwMode="auto">
          <a:xfrm>
            <a:off x="1341967" y="2332568"/>
            <a:ext cx="452967" cy="461433"/>
          </a:xfrm>
          <a:custGeom>
            <a:avLst/>
            <a:gdLst>
              <a:gd name="T0" fmla="*/ 115 w 176"/>
              <a:gd name="T1" fmla="*/ 92 h 180"/>
              <a:gd name="T2" fmla="*/ 138 w 176"/>
              <a:gd name="T3" fmla="*/ 50 h 180"/>
              <a:gd name="T4" fmla="*/ 88 w 176"/>
              <a:gd name="T5" fmla="*/ 0 h 180"/>
              <a:gd name="T6" fmla="*/ 38 w 176"/>
              <a:gd name="T7" fmla="*/ 50 h 180"/>
              <a:gd name="T8" fmla="*/ 61 w 176"/>
              <a:gd name="T9" fmla="*/ 92 h 180"/>
              <a:gd name="T10" fmla="*/ 0 w 176"/>
              <a:gd name="T11" fmla="*/ 174 h 180"/>
              <a:gd name="T12" fmla="*/ 6 w 176"/>
              <a:gd name="T13" fmla="*/ 180 h 180"/>
              <a:gd name="T14" fmla="*/ 12 w 176"/>
              <a:gd name="T15" fmla="*/ 174 h 180"/>
              <a:gd name="T16" fmla="*/ 88 w 176"/>
              <a:gd name="T17" fmla="*/ 100 h 180"/>
              <a:gd name="T18" fmla="*/ 164 w 176"/>
              <a:gd name="T19" fmla="*/ 174 h 180"/>
              <a:gd name="T20" fmla="*/ 170 w 176"/>
              <a:gd name="T21" fmla="*/ 180 h 180"/>
              <a:gd name="T22" fmla="*/ 170 w 176"/>
              <a:gd name="T23" fmla="*/ 180 h 180"/>
              <a:gd name="T24" fmla="*/ 176 w 176"/>
              <a:gd name="T25" fmla="*/ 174 h 180"/>
              <a:gd name="T26" fmla="*/ 115 w 176"/>
              <a:gd name="T27" fmla="*/ 92 h 180"/>
              <a:gd name="T28" fmla="*/ 50 w 176"/>
              <a:gd name="T29" fmla="*/ 50 h 180"/>
              <a:gd name="T30" fmla="*/ 88 w 176"/>
              <a:gd name="T31" fmla="*/ 12 h 180"/>
              <a:gd name="T32" fmla="*/ 126 w 176"/>
              <a:gd name="T33" fmla="*/ 50 h 180"/>
              <a:gd name="T34" fmla="*/ 88 w 176"/>
              <a:gd name="T35" fmla="*/ 88 h 180"/>
              <a:gd name="T36" fmla="*/ 50 w 176"/>
              <a:gd name="T37" fmla="*/ 5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76" h="180">
                <a:moveTo>
                  <a:pt x="115" y="92"/>
                </a:moveTo>
                <a:cubicBezTo>
                  <a:pt x="129" y="83"/>
                  <a:pt x="138" y="68"/>
                  <a:pt x="138" y="50"/>
                </a:cubicBezTo>
                <a:cubicBezTo>
                  <a:pt x="138" y="22"/>
                  <a:pt x="116" y="0"/>
                  <a:pt x="88" y="0"/>
                </a:cubicBezTo>
                <a:cubicBezTo>
                  <a:pt x="60" y="0"/>
                  <a:pt x="38" y="22"/>
                  <a:pt x="38" y="50"/>
                </a:cubicBezTo>
                <a:cubicBezTo>
                  <a:pt x="38" y="68"/>
                  <a:pt x="47" y="83"/>
                  <a:pt x="61" y="92"/>
                </a:cubicBezTo>
                <a:cubicBezTo>
                  <a:pt x="27" y="103"/>
                  <a:pt x="1" y="136"/>
                  <a:pt x="0" y="174"/>
                </a:cubicBezTo>
                <a:cubicBezTo>
                  <a:pt x="0" y="177"/>
                  <a:pt x="3" y="180"/>
                  <a:pt x="6" y="180"/>
                </a:cubicBezTo>
                <a:cubicBezTo>
                  <a:pt x="9" y="180"/>
                  <a:pt x="12" y="177"/>
                  <a:pt x="12" y="174"/>
                </a:cubicBezTo>
                <a:cubicBezTo>
                  <a:pt x="13" y="133"/>
                  <a:pt x="47" y="100"/>
                  <a:pt x="88" y="100"/>
                </a:cubicBezTo>
                <a:cubicBezTo>
                  <a:pt x="129" y="100"/>
                  <a:pt x="163" y="133"/>
                  <a:pt x="164" y="174"/>
                </a:cubicBezTo>
                <a:cubicBezTo>
                  <a:pt x="164" y="177"/>
                  <a:pt x="167" y="180"/>
                  <a:pt x="170" y="180"/>
                </a:cubicBezTo>
                <a:cubicBezTo>
                  <a:pt x="170" y="180"/>
                  <a:pt x="170" y="180"/>
                  <a:pt x="170" y="180"/>
                </a:cubicBezTo>
                <a:cubicBezTo>
                  <a:pt x="173" y="180"/>
                  <a:pt x="176" y="177"/>
                  <a:pt x="176" y="174"/>
                </a:cubicBezTo>
                <a:cubicBezTo>
                  <a:pt x="175" y="136"/>
                  <a:pt x="149" y="103"/>
                  <a:pt x="115" y="92"/>
                </a:cubicBezTo>
                <a:close/>
                <a:moveTo>
                  <a:pt x="50" y="50"/>
                </a:moveTo>
                <a:cubicBezTo>
                  <a:pt x="50" y="29"/>
                  <a:pt x="67" y="12"/>
                  <a:pt x="88" y="12"/>
                </a:cubicBezTo>
                <a:cubicBezTo>
                  <a:pt x="109" y="12"/>
                  <a:pt x="126" y="29"/>
                  <a:pt x="126" y="50"/>
                </a:cubicBezTo>
                <a:cubicBezTo>
                  <a:pt x="126" y="71"/>
                  <a:pt x="109" y="88"/>
                  <a:pt x="88" y="88"/>
                </a:cubicBezTo>
                <a:cubicBezTo>
                  <a:pt x="67" y="88"/>
                  <a:pt x="50" y="71"/>
                  <a:pt x="50" y="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913765"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245" name="组合 44"/>
          <p:cNvGrpSpPr/>
          <p:nvPr/>
        </p:nvGrpSpPr>
        <p:grpSpPr bwMode="auto">
          <a:xfrm>
            <a:off x="6383867" y="2438400"/>
            <a:ext cx="467784" cy="431800"/>
            <a:chOff x="4992688" y="463550"/>
            <a:chExt cx="484188" cy="446088"/>
          </a:xfrm>
        </p:grpSpPr>
        <p:sp>
          <p:nvSpPr>
            <p:cNvPr id="46" name="Oval 18"/>
            <p:cNvSpPr>
              <a:spLocks noChangeArrowheads="1"/>
            </p:cNvSpPr>
            <p:nvPr/>
          </p:nvSpPr>
          <p:spPr bwMode="auto">
            <a:xfrm>
              <a:off x="5108806" y="610060"/>
              <a:ext cx="52581" cy="524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7" name="Oval 19"/>
            <p:cNvSpPr>
              <a:spLocks noChangeArrowheads="1"/>
            </p:cNvSpPr>
            <p:nvPr/>
          </p:nvSpPr>
          <p:spPr bwMode="auto">
            <a:xfrm>
              <a:off x="5213969" y="610060"/>
              <a:ext cx="52581" cy="524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8" name="Oval 20"/>
            <p:cNvSpPr>
              <a:spLocks noChangeArrowheads="1"/>
            </p:cNvSpPr>
            <p:nvPr/>
          </p:nvSpPr>
          <p:spPr bwMode="auto">
            <a:xfrm>
              <a:off x="5319132" y="610060"/>
              <a:ext cx="50390" cy="524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9" name="Freeform 21"/>
            <p:cNvSpPr/>
            <p:nvPr/>
          </p:nvSpPr>
          <p:spPr bwMode="auto">
            <a:xfrm>
              <a:off x="4992688" y="463550"/>
              <a:ext cx="484188" cy="446088"/>
            </a:xfrm>
            <a:custGeom>
              <a:avLst/>
              <a:gdLst>
                <a:gd name="T0" fmla="*/ 160 w 184"/>
                <a:gd name="T1" fmla="*/ 0 h 170"/>
                <a:gd name="T2" fmla="*/ 24 w 184"/>
                <a:gd name="T3" fmla="*/ 0 h 170"/>
                <a:gd name="T4" fmla="*/ 0 w 184"/>
                <a:gd name="T5" fmla="*/ 24 h 170"/>
                <a:gd name="T6" fmla="*/ 0 w 184"/>
                <a:gd name="T7" fmla="*/ 108 h 170"/>
                <a:gd name="T8" fmla="*/ 24 w 184"/>
                <a:gd name="T9" fmla="*/ 132 h 170"/>
                <a:gd name="T10" fmla="*/ 46 w 184"/>
                <a:gd name="T11" fmla="*/ 132 h 170"/>
                <a:gd name="T12" fmla="*/ 52 w 184"/>
                <a:gd name="T13" fmla="*/ 126 h 170"/>
                <a:gd name="T14" fmla="*/ 46 w 184"/>
                <a:gd name="T15" fmla="*/ 120 h 170"/>
                <a:gd name="T16" fmla="*/ 24 w 184"/>
                <a:gd name="T17" fmla="*/ 120 h 170"/>
                <a:gd name="T18" fmla="*/ 12 w 184"/>
                <a:gd name="T19" fmla="*/ 108 h 170"/>
                <a:gd name="T20" fmla="*/ 12 w 184"/>
                <a:gd name="T21" fmla="*/ 24 h 170"/>
                <a:gd name="T22" fmla="*/ 24 w 184"/>
                <a:gd name="T23" fmla="*/ 12 h 170"/>
                <a:gd name="T24" fmla="*/ 160 w 184"/>
                <a:gd name="T25" fmla="*/ 12 h 170"/>
                <a:gd name="T26" fmla="*/ 172 w 184"/>
                <a:gd name="T27" fmla="*/ 24 h 170"/>
                <a:gd name="T28" fmla="*/ 172 w 184"/>
                <a:gd name="T29" fmla="*/ 108 h 170"/>
                <a:gd name="T30" fmla="*/ 160 w 184"/>
                <a:gd name="T31" fmla="*/ 120 h 170"/>
                <a:gd name="T32" fmla="*/ 100 w 184"/>
                <a:gd name="T33" fmla="*/ 120 h 170"/>
                <a:gd name="T34" fmla="*/ 60 w 184"/>
                <a:gd name="T35" fmla="*/ 160 h 170"/>
                <a:gd name="T36" fmla="*/ 60 w 184"/>
                <a:gd name="T37" fmla="*/ 168 h 170"/>
                <a:gd name="T38" fmla="*/ 64 w 184"/>
                <a:gd name="T39" fmla="*/ 170 h 170"/>
                <a:gd name="T40" fmla="*/ 68 w 184"/>
                <a:gd name="T41" fmla="*/ 168 h 170"/>
                <a:gd name="T42" fmla="*/ 104 w 184"/>
                <a:gd name="T43" fmla="*/ 132 h 170"/>
                <a:gd name="T44" fmla="*/ 160 w 184"/>
                <a:gd name="T45" fmla="*/ 132 h 170"/>
                <a:gd name="T46" fmla="*/ 184 w 184"/>
                <a:gd name="T47" fmla="*/ 108 h 170"/>
                <a:gd name="T48" fmla="*/ 184 w 184"/>
                <a:gd name="T49" fmla="*/ 24 h 170"/>
                <a:gd name="T50" fmla="*/ 160 w 184"/>
                <a:gd name="T5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4" h="170">
                  <a:moveTo>
                    <a:pt x="160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21"/>
                    <a:pt x="11" y="132"/>
                    <a:pt x="24" y="132"/>
                  </a:cubicBezTo>
                  <a:cubicBezTo>
                    <a:pt x="46" y="132"/>
                    <a:pt x="46" y="132"/>
                    <a:pt x="46" y="132"/>
                  </a:cubicBezTo>
                  <a:cubicBezTo>
                    <a:pt x="49" y="132"/>
                    <a:pt x="52" y="129"/>
                    <a:pt x="52" y="126"/>
                  </a:cubicBezTo>
                  <a:cubicBezTo>
                    <a:pt x="52" y="123"/>
                    <a:pt x="49" y="120"/>
                    <a:pt x="46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17" y="120"/>
                    <a:pt x="12" y="115"/>
                    <a:pt x="12" y="108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17"/>
                    <a:pt x="17" y="12"/>
                    <a:pt x="24" y="12"/>
                  </a:cubicBezTo>
                  <a:cubicBezTo>
                    <a:pt x="160" y="12"/>
                    <a:pt x="160" y="12"/>
                    <a:pt x="160" y="12"/>
                  </a:cubicBezTo>
                  <a:cubicBezTo>
                    <a:pt x="167" y="12"/>
                    <a:pt x="172" y="17"/>
                    <a:pt x="172" y="24"/>
                  </a:cubicBezTo>
                  <a:cubicBezTo>
                    <a:pt x="172" y="108"/>
                    <a:pt x="172" y="108"/>
                    <a:pt x="172" y="108"/>
                  </a:cubicBezTo>
                  <a:cubicBezTo>
                    <a:pt x="172" y="115"/>
                    <a:pt x="167" y="120"/>
                    <a:pt x="160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60" y="160"/>
                    <a:pt x="60" y="160"/>
                    <a:pt x="60" y="160"/>
                  </a:cubicBezTo>
                  <a:cubicBezTo>
                    <a:pt x="57" y="162"/>
                    <a:pt x="57" y="166"/>
                    <a:pt x="60" y="168"/>
                  </a:cubicBezTo>
                  <a:cubicBezTo>
                    <a:pt x="61" y="169"/>
                    <a:pt x="62" y="170"/>
                    <a:pt x="64" y="170"/>
                  </a:cubicBezTo>
                  <a:cubicBezTo>
                    <a:pt x="66" y="170"/>
                    <a:pt x="67" y="169"/>
                    <a:pt x="68" y="168"/>
                  </a:cubicBezTo>
                  <a:cubicBezTo>
                    <a:pt x="104" y="132"/>
                    <a:pt x="104" y="132"/>
                    <a:pt x="104" y="132"/>
                  </a:cubicBezTo>
                  <a:cubicBezTo>
                    <a:pt x="160" y="132"/>
                    <a:pt x="160" y="132"/>
                    <a:pt x="160" y="132"/>
                  </a:cubicBezTo>
                  <a:cubicBezTo>
                    <a:pt x="173" y="132"/>
                    <a:pt x="184" y="121"/>
                    <a:pt x="184" y="108"/>
                  </a:cubicBezTo>
                  <a:cubicBezTo>
                    <a:pt x="184" y="24"/>
                    <a:pt x="184" y="24"/>
                    <a:pt x="184" y="24"/>
                  </a:cubicBezTo>
                  <a:cubicBezTo>
                    <a:pt x="184" y="11"/>
                    <a:pt x="173" y="0"/>
                    <a:pt x="1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9250" name="组合 1"/>
          <p:cNvGrpSpPr/>
          <p:nvPr/>
        </p:nvGrpSpPr>
        <p:grpSpPr bwMode="auto">
          <a:xfrm>
            <a:off x="948267" y="4394200"/>
            <a:ext cx="1193800" cy="1193800"/>
            <a:chOff x="711745" y="3295093"/>
            <a:chExt cx="895554" cy="895554"/>
          </a:xfrm>
        </p:grpSpPr>
        <p:grpSp>
          <p:nvGrpSpPr>
            <p:cNvPr id="9251" name="组合 20"/>
            <p:cNvGrpSpPr/>
            <p:nvPr/>
          </p:nvGrpSpPr>
          <p:grpSpPr bwMode="auto">
            <a:xfrm>
              <a:off x="711745" y="3295093"/>
              <a:ext cx="895554" cy="895554"/>
              <a:chOff x="4579874" y="908276"/>
              <a:chExt cx="1800000" cy="1800000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4849874" y="1178276"/>
                <a:ext cx="1260000" cy="1260000"/>
              </a:xfrm>
              <a:prstGeom prst="ellipse">
                <a:avLst/>
              </a:prstGeom>
              <a:solidFill>
                <a:srgbClr val="454860"/>
              </a:solidFill>
              <a:ln w="12700" cap="flat" cmpd="sng" algn="ctr">
                <a:gradFill flip="none" rotWithShape="1">
                  <a:gsLst>
                    <a:gs pos="100000">
                      <a:sysClr val="window" lastClr="FFFFFF"/>
                    </a:gs>
                    <a:gs pos="0">
                      <a:sysClr val="window" lastClr="FFFFFF">
                        <a:lumMod val="75000"/>
                      </a:sys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4579874" y="908276"/>
                <a:ext cx="1800000" cy="1800000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4579874" y="908276"/>
                <a:ext cx="1800000" cy="1800000"/>
              </a:xfrm>
              <a:prstGeom prst="ellipse">
                <a:avLst/>
              </a:prstGeom>
              <a:noFill/>
              <a:ln w="12700" cap="flat" cmpd="sng" algn="ctr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55" name="组合 49"/>
            <p:cNvGrpSpPr/>
            <p:nvPr/>
          </p:nvGrpSpPr>
          <p:grpSpPr bwMode="auto">
            <a:xfrm>
              <a:off x="990512" y="3546687"/>
              <a:ext cx="324580" cy="435583"/>
              <a:chOff x="3713163" y="3130550"/>
              <a:chExt cx="366713" cy="492125"/>
            </a:xfrm>
          </p:grpSpPr>
          <p:sp>
            <p:nvSpPr>
              <p:cNvPr id="51" name="Freeform 8"/>
              <p:cNvSpPr>
                <a:spLocks noEditPoints="1"/>
              </p:cNvSpPr>
              <p:nvPr/>
            </p:nvSpPr>
            <p:spPr bwMode="auto">
              <a:xfrm>
                <a:off x="3787504" y="3129745"/>
                <a:ext cx="218865" cy="335474"/>
              </a:xfrm>
              <a:custGeom>
                <a:avLst/>
                <a:gdLst>
                  <a:gd name="T0" fmla="*/ 42 w 84"/>
                  <a:gd name="T1" fmla="*/ 128 h 128"/>
                  <a:gd name="T2" fmla="*/ 84 w 84"/>
                  <a:gd name="T3" fmla="*/ 86 h 128"/>
                  <a:gd name="T4" fmla="*/ 84 w 84"/>
                  <a:gd name="T5" fmla="*/ 42 h 128"/>
                  <a:gd name="T6" fmla="*/ 42 w 84"/>
                  <a:gd name="T7" fmla="*/ 0 h 128"/>
                  <a:gd name="T8" fmla="*/ 0 w 84"/>
                  <a:gd name="T9" fmla="*/ 42 h 128"/>
                  <a:gd name="T10" fmla="*/ 0 w 84"/>
                  <a:gd name="T11" fmla="*/ 86 h 128"/>
                  <a:gd name="T12" fmla="*/ 42 w 84"/>
                  <a:gd name="T13" fmla="*/ 128 h 128"/>
                  <a:gd name="T14" fmla="*/ 12 w 84"/>
                  <a:gd name="T15" fmla="*/ 42 h 128"/>
                  <a:gd name="T16" fmla="*/ 42 w 84"/>
                  <a:gd name="T17" fmla="*/ 12 h 128"/>
                  <a:gd name="T18" fmla="*/ 72 w 84"/>
                  <a:gd name="T19" fmla="*/ 42 h 128"/>
                  <a:gd name="T20" fmla="*/ 72 w 84"/>
                  <a:gd name="T21" fmla="*/ 86 h 128"/>
                  <a:gd name="T22" fmla="*/ 42 w 84"/>
                  <a:gd name="T23" fmla="*/ 116 h 128"/>
                  <a:gd name="T24" fmla="*/ 12 w 84"/>
                  <a:gd name="T25" fmla="*/ 86 h 128"/>
                  <a:gd name="T26" fmla="*/ 12 w 84"/>
                  <a:gd name="T27" fmla="*/ 4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128">
                    <a:moveTo>
                      <a:pt x="42" y="128"/>
                    </a:moveTo>
                    <a:cubicBezTo>
                      <a:pt x="65" y="128"/>
                      <a:pt x="84" y="109"/>
                      <a:pt x="84" y="86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19"/>
                      <a:pt x="65" y="0"/>
                      <a:pt x="42" y="0"/>
                    </a:cubicBezTo>
                    <a:cubicBezTo>
                      <a:pt x="19" y="0"/>
                      <a:pt x="0" y="19"/>
                      <a:pt x="0" y="42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109"/>
                      <a:pt x="19" y="128"/>
                      <a:pt x="42" y="128"/>
                    </a:cubicBezTo>
                    <a:close/>
                    <a:moveTo>
                      <a:pt x="12" y="42"/>
                    </a:moveTo>
                    <a:cubicBezTo>
                      <a:pt x="12" y="25"/>
                      <a:pt x="25" y="12"/>
                      <a:pt x="42" y="12"/>
                    </a:cubicBezTo>
                    <a:cubicBezTo>
                      <a:pt x="59" y="12"/>
                      <a:pt x="72" y="25"/>
                      <a:pt x="72" y="42"/>
                    </a:cubicBezTo>
                    <a:cubicBezTo>
                      <a:pt x="72" y="86"/>
                      <a:pt x="72" y="86"/>
                      <a:pt x="72" y="86"/>
                    </a:cubicBezTo>
                    <a:cubicBezTo>
                      <a:pt x="72" y="103"/>
                      <a:pt x="59" y="116"/>
                      <a:pt x="42" y="116"/>
                    </a:cubicBezTo>
                    <a:cubicBezTo>
                      <a:pt x="25" y="116"/>
                      <a:pt x="12" y="103"/>
                      <a:pt x="12" y="86"/>
                    </a:cubicBezTo>
                    <a:lnTo>
                      <a:pt x="12" y="4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Freeform 9"/>
              <p:cNvSpPr/>
              <p:nvPr/>
            </p:nvSpPr>
            <p:spPr bwMode="auto">
              <a:xfrm>
                <a:off x="3713951" y="3307350"/>
                <a:ext cx="365972" cy="315740"/>
              </a:xfrm>
              <a:custGeom>
                <a:avLst/>
                <a:gdLst>
                  <a:gd name="T0" fmla="*/ 134 w 140"/>
                  <a:gd name="T1" fmla="*/ 0 h 120"/>
                  <a:gd name="T2" fmla="*/ 128 w 140"/>
                  <a:gd name="T3" fmla="*/ 6 h 120"/>
                  <a:gd name="T4" fmla="*/ 128 w 140"/>
                  <a:gd name="T5" fmla="*/ 20 h 120"/>
                  <a:gd name="T6" fmla="*/ 70 w 140"/>
                  <a:gd name="T7" fmla="*/ 78 h 120"/>
                  <a:gd name="T8" fmla="*/ 12 w 140"/>
                  <a:gd name="T9" fmla="*/ 20 h 120"/>
                  <a:gd name="T10" fmla="*/ 12 w 140"/>
                  <a:gd name="T11" fmla="*/ 6 h 120"/>
                  <a:gd name="T12" fmla="*/ 6 w 140"/>
                  <a:gd name="T13" fmla="*/ 0 h 120"/>
                  <a:gd name="T14" fmla="*/ 0 w 140"/>
                  <a:gd name="T15" fmla="*/ 6 h 120"/>
                  <a:gd name="T16" fmla="*/ 0 w 140"/>
                  <a:gd name="T17" fmla="*/ 20 h 120"/>
                  <a:gd name="T18" fmla="*/ 64 w 140"/>
                  <a:gd name="T19" fmla="*/ 90 h 120"/>
                  <a:gd name="T20" fmla="*/ 64 w 140"/>
                  <a:gd name="T21" fmla="*/ 108 h 120"/>
                  <a:gd name="T22" fmla="*/ 48 w 140"/>
                  <a:gd name="T23" fmla="*/ 108 h 120"/>
                  <a:gd name="T24" fmla="*/ 42 w 140"/>
                  <a:gd name="T25" fmla="*/ 114 h 120"/>
                  <a:gd name="T26" fmla="*/ 48 w 140"/>
                  <a:gd name="T27" fmla="*/ 120 h 120"/>
                  <a:gd name="T28" fmla="*/ 92 w 140"/>
                  <a:gd name="T29" fmla="*/ 120 h 120"/>
                  <a:gd name="T30" fmla="*/ 98 w 140"/>
                  <a:gd name="T31" fmla="*/ 114 h 120"/>
                  <a:gd name="T32" fmla="*/ 92 w 140"/>
                  <a:gd name="T33" fmla="*/ 108 h 120"/>
                  <a:gd name="T34" fmla="*/ 76 w 140"/>
                  <a:gd name="T35" fmla="*/ 108 h 120"/>
                  <a:gd name="T36" fmla="*/ 76 w 140"/>
                  <a:gd name="T37" fmla="*/ 90 h 120"/>
                  <a:gd name="T38" fmla="*/ 140 w 140"/>
                  <a:gd name="T39" fmla="*/ 20 h 120"/>
                  <a:gd name="T40" fmla="*/ 140 w 140"/>
                  <a:gd name="T41" fmla="*/ 6 h 120"/>
                  <a:gd name="T42" fmla="*/ 134 w 140"/>
                  <a:gd name="T4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0" h="120">
                    <a:moveTo>
                      <a:pt x="134" y="0"/>
                    </a:moveTo>
                    <a:cubicBezTo>
                      <a:pt x="131" y="0"/>
                      <a:pt x="128" y="3"/>
                      <a:pt x="128" y="6"/>
                    </a:cubicBezTo>
                    <a:cubicBezTo>
                      <a:pt x="128" y="20"/>
                      <a:pt x="128" y="20"/>
                      <a:pt x="128" y="20"/>
                    </a:cubicBezTo>
                    <a:cubicBezTo>
                      <a:pt x="128" y="52"/>
                      <a:pt x="102" y="78"/>
                      <a:pt x="70" y="78"/>
                    </a:cubicBezTo>
                    <a:cubicBezTo>
                      <a:pt x="38" y="78"/>
                      <a:pt x="12" y="52"/>
                      <a:pt x="12" y="2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3"/>
                      <a:pt x="9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57"/>
                      <a:pt x="28" y="87"/>
                      <a:pt x="64" y="90"/>
                    </a:cubicBezTo>
                    <a:cubicBezTo>
                      <a:pt x="64" y="108"/>
                      <a:pt x="64" y="108"/>
                      <a:pt x="64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5" y="108"/>
                      <a:pt x="42" y="111"/>
                      <a:pt x="42" y="114"/>
                    </a:cubicBezTo>
                    <a:cubicBezTo>
                      <a:pt x="42" y="117"/>
                      <a:pt x="45" y="120"/>
                      <a:pt x="48" y="120"/>
                    </a:cubicBezTo>
                    <a:cubicBezTo>
                      <a:pt x="92" y="120"/>
                      <a:pt x="92" y="120"/>
                      <a:pt x="92" y="120"/>
                    </a:cubicBezTo>
                    <a:cubicBezTo>
                      <a:pt x="95" y="120"/>
                      <a:pt x="98" y="117"/>
                      <a:pt x="98" y="114"/>
                    </a:cubicBezTo>
                    <a:cubicBezTo>
                      <a:pt x="98" y="111"/>
                      <a:pt x="95" y="108"/>
                      <a:pt x="92" y="108"/>
                    </a:cubicBezTo>
                    <a:cubicBezTo>
                      <a:pt x="76" y="108"/>
                      <a:pt x="76" y="108"/>
                      <a:pt x="76" y="108"/>
                    </a:cubicBezTo>
                    <a:cubicBezTo>
                      <a:pt x="76" y="90"/>
                      <a:pt x="76" y="90"/>
                      <a:pt x="76" y="90"/>
                    </a:cubicBezTo>
                    <a:cubicBezTo>
                      <a:pt x="112" y="87"/>
                      <a:pt x="140" y="57"/>
                      <a:pt x="140" y="20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40" y="3"/>
                      <a:pt x="137" y="0"/>
                      <a:pt x="13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9258" name="组合 52"/>
          <p:cNvGrpSpPr/>
          <p:nvPr/>
        </p:nvGrpSpPr>
        <p:grpSpPr bwMode="auto">
          <a:xfrm>
            <a:off x="6350000" y="4775200"/>
            <a:ext cx="484717" cy="491067"/>
            <a:chOff x="3652838" y="4484688"/>
            <a:chExt cx="466725" cy="471488"/>
          </a:xfrm>
        </p:grpSpPr>
        <p:sp>
          <p:nvSpPr>
            <p:cNvPr id="54" name="Freeform 13"/>
            <p:cNvSpPr>
              <a:spLocks noEditPoints="1"/>
            </p:cNvSpPr>
            <p:nvPr/>
          </p:nvSpPr>
          <p:spPr bwMode="auto">
            <a:xfrm>
              <a:off x="3652838" y="4484688"/>
              <a:ext cx="466725" cy="471488"/>
            </a:xfrm>
            <a:custGeom>
              <a:avLst/>
              <a:gdLst>
                <a:gd name="T0" fmla="*/ 159 w 178"/>
                <a:gd name="T1" fmla="*/ 96 h 180"/>
                <a:gd name="T2" fmla="*/ 159 w 178"/>
                <a:gd name="T3" fmla="*/ 84 h 180"/>
                <a:gd name="T4" fmla="*/ 174 w 178"/>
                <a:gd name="T5" fmla="*/ 57 h 180"/>
                <a:gd name="T6" fmla="*/ 146 w 178"/>
                <a:gd name="T7" fmla="*/ 25 h 180"/>
                <a:gd name="T8" fmla="*/ 129 w 178"/>
                <a:gd name="T9" fmla="*/ 32 h 180"/>
                <a:gd name="T10" fmla="*/ 119 w 178"/>
                <a:gd name="T11" fmla="*/ 16 h 180"/>
                <a:gd name="T12" fmla="*/ 75 w 178"/>
                <a:gd name="T13" fmla="*/ 0 h 180"/>
                <a:gd name="T14" fmla="*/ 59 w 178"/>
                <a:gd name="T15" fmla="*/ 27 h 180"/>
                <a:gd name="T16" fmla="*/ 40 w 178"/>
                <a:gd name="T17" fmla="*/ 27 h 180"/>
                <a:gd name="T18" fmla="*/ 18 w 178"/>
                <a:gd name="T19" fmla="*/ 33 h 180"/>
                <a:gd name="T20" fmla="*/ 10 w 178"/>
                <a:gd name="T21" fmla="*/ 79 h 180"/>
                <a:gd name="T22" fmla="*/ 19 w 178"/>
                <a:gd name="T23" fmla="*/ 90 h 180"/>
                <a:gd name="T24" fmla="*/ 10 w 178"/>
                <a:gd name="T25" fmla="*/ 101 h 180"/>
                <a:gd name="T26" fmla="*/ 18 w 178"/>
                <a:gd name="T27" fmla="*/ 147 h 180"/>
                <a:gd name="T28" fmla="*/ 40 w 178"/>
                <a:gd name="T29" fmla="*/ 153 h 180"/>
                <a:gd name="T30" fmla="*/ 59 w 178"/>
                <a:gd name="T31" fmla="*/ 153 h 180"/>
                <a:gd name="T32" fmla="*/ 75 w 178"/>
                <a:gd name="T33" fmla="*/ 180 h 180"/>
                <a:gd name="T34" fmla="*/ 119 w 178"/>
                <a:gd name="T35" fmla="*/ 164 h 180"/>
                <a:gd name="T36" fmla="*/ 129 w 178"/>
                <a:gd name="T37" fmla="*/ 148 h 180"/>
                <a:gd name="T38" fmla="*/ 146 w 178"/>
                <a:gd name="T39" fmla="*/ 155 h 180"/>
                <a:gd name="T40" fmla="*/ 174 w 178"/>
                <a:gd name="T41" fmla="*/ 123 h 180"/>
                <a:gd name="T42" fmla="*/ 164 w 178"/>
                <a:gd name="T43" fmla="*/ 117 h 180"/>
                <a:gd name="T44" fmla="*/ 146 w 178"/>
                <a:gd name="T45" fmla="*/ 143 h 180"/>
                <a:gd name="T46" fmla="*/ 135 w 178"/>
                <a:gd name="T47" fmla="*/ 137 h 180"/>
                <a:gd name="T48" fmla="*/ 122 w 178"/>
                <a:gd name="T49" fmla="*/ 138 h 180"/>
                <a:gd name="T50" fmla="*/ 107 w 178"/>
                <a:gd name="T51" fmla="*/ 146 h 180"/>
                <a:gd name="T52" fmla="*/ 107 w 178"/>
                <a:gd name="T53" fmla="*/ 164 h 180"/>
                <a:gd name="T54" fmla="*/ 75 w 178"/>
                <a:gd name="T55" fmla="*/ 168 h 180"/>
                <a:gd name="T56" fmla="*/ 71 w 178"/>
                <a:gd name="T57" fmla="*/ 153 h 180"/>
                <a:gd name="T58" fmla="*/ 64 w 178"/>
                <a:gd name="T59" fmla="*/ 142 h 180"/>
                <a:gd name="T60" fmla="*/ 50 w 178"/>
                <a:gd name="T61" fmla="*/ 133 h 180"/>
                <a:gd name="T62" fmla="*/ 34 w 178"/>
                <a:gd name="T63" fmla="*/ 143 h 180"/>
                <a:gd name="T64" fmla="*/ 28 w 178"/>
                <a:gd name="T65" fmla="*/ 141 h 180"/>
                <a:gd name="T66" fmla="*/ 14 w 178"/>
                <a:gd name="T67" fmla="*/ 114 h 180"/>
                <a:gd name="T68" fmla="*/ 25 w 178"/>
                <a:gd name="T69" fmla="*/ 106 h 180"/>
                <a:gd name="T70" fmla="*/ 31 w 178"/>
                <a:gd name="T71" fmla="*/ 95 h 180"/>
                <a:gd name="T72" fmla="*/ 31 w 178"/>
                <a:gd name="T73" fmla="*/ 85 h 180"/>
                <a:gd name="T74" fmla="*/ 25 w 178"/>
                <a:gd name="T75" fmla="*/ 74 h 180"/>
                <a:gd name="T76" fmla="*/ 14 w 178"/>
                <a:gd name="T77" fmla="*/ 63 h 180"/>
                <a:gd name="T78" fmla="*/ 32 w 178"/>
                <a:gd name="T79" fmla="*/ 37 h 180"/>
                <a:gd name="T80" fmla="*/ 43 w 178"/>
                <a:gd name="T81" fmla="*/ 43 h 180"/>
                <a:gd name="T82" fmla="*/ 56 w 178"/>
                <a:gd name="T83" fmla="*/ 42 h 180"/>
                <a:gd name="T84" fmla="*/ 71 w 178"/>
                <a:gd name="T85" fmla="*/ 34 h 180"/>
                <a:gd name="T86" fmla="*/ 71 w 178"/>
                <a:gd name="T87" fmla="*/ 16 h 180"/>
                <a:gd name="T88" fmla="*/ 103 w 178"/>
                <a:gd name="T89" fmla="*/ 12 h 180"/>
                <a:gd name="T90" fmla="*/ 107 w 178"/>
                <a:gd name="T91" fmla="*/ 27 h 180"/>
                <a:gd name="T92" fmla="*/ 114 w 178"/>
                <a:gd name="T93" fmla="*/ 38 h 180"/>
                <a:gd name="T94" fmla="*/ 128 w 178"/>
                <a:gd name="T95" fmla="*/ 47 h 180"/>
                <a:gd name="T96" fmla="*/ 144 w 178"/>
                <a:gd name="T97" fmla="*/ 37 h 180"/>
                <a:gd name="T98" fmla="*/ 150 w 178"/>
                <a:gd name="T99" fmla="*/ 39 h 180"/>
                <a:gd name="T100" fmla="*/ 162 w 178"/>
                <a:gd name="T101" fmla="*/ 69 h 180"/>
                <a:gd name="T102" fmla="*/ 146 w 178"/>
                <a:gd name="T103" fmla="*/ 78 h 180"/>
                <a:gd name="T104" fmla="*/ 147 w 178"/>
                <a:gd name="T105" fmla="*/ 90 h 180"/>
                <a:gd name="T106" fmla="*/ 146 w 178"/>
                <a:gd name="T107" fmla="*/ 102 h 180"/>
                <a:gd name="T108" fmla="*/ 162 w 178"/>
                <a:gd name="T109" fmla="*/ 111 h 180"/>
                <a:gd name="T110" fmla="*/ 164 w 178"/>
                <a:gd name="T111" fmla="*/ 11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80">
                  <a:moveTo>
                    <a:pt x="168" y="101"/>
                  </a:moveTo>
                  <a:cubicBezTo>
                    <a:pt x="159" y="96"/>
                    <a:pt x="159" y="96"/>
                    <a:pt x="159" y="96"/>
                  </a:cubicBezTo>
                  <a:cubicBezTo>
                    <a:pt x="159" y="94"/>
                    <a:pt x="159" y="92"/>
                    <a:pt x="159" y="90"/>
                  </a:cubicBezTo>
                  <a:cubicBezTo>
                    <a:pt x="159" y="88"/>
                    <a:pt x="159" y="86"/>
                    <a:pt x="159" y="84"/>
                  </a:cubicBezTo>
                  <a:cubicBezTo>
                    <a:pt x="168" y="79"/>
                    <a:pt x="168" y="79"/>
                    <a:pt x="168" y="79"/>
                  </a:cubicBezTo>
                  <a:cubicBezTo>
                    <a:pt x="176" y="75"/>
                    <a:pt x="178" y="65"/>
                    <a:pt x="174" y="57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57" y="28"/>
                    <a:pt x="152" y="25"/>
                    <a:pt x="146" y="25"/>
                  </a:cubicBezTo>
                  <a:cubicBezTo>
                    <a:pt x="143" y="25"/>
                    <a:pt x="141" y="26"/>
                    <a:pt x="138" y="27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26" y="30"/>
                    <a:pt x="122" y="28"/>
                    <a:pt x="119" y="27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7"/>
                    <a:pt x="112" y="0"/>
                    <a:pt x="10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66" y="0"/>
                    <a:pt x="59" y="7"/>
                    <a:pt x="59" y="16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6" y="28"/>
                    <a:pt x="52" y="30"/>
                    <a:pt x="49" y="32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7" y="26"/>
                    <a:pt x="35" y="25"/>
                    <a:pt x="32" y="25"/>
                  </a:cubicBezTo>
                  <a:cubicBezTo>
                    <a:pt x="26" y="25"/>
                    <a:pt x="21" y="28"/>
                    <a:pt x="18" y="33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0" y="65"/>
                    <a:pt x="2" y="75"/>
                    <a:pt x="10" y="79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6"/>
                    <a:pt x="19" y="88"/>
                    <a:pt x="19" y="90"/>
                  </a:cubicBezTo>
                  <a:cubicBezTo>
                    <a:pt x="19" y="92"/>
                    <a:pt x="19" y="94"/>
                    <a:pt x="19" y="96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2" y="105"/>
                    <a:pt x="0" y="115"/>
                    <a:pt x="4" y="123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21" y="152"/>
                    <a:pt x="26" y="155"/>
                    <a:pt x="32" y="155"/>
                  </a:cubicBezTo>
                  <a:cubicBezTo>
                    <a:pt x="35" y="155"/>
                    <a:pt x="37" y="154"/>
                    <a:pt x="40" y="153"/>
                  </a:cubicBezTo>
                  <a:cubicBezTo>
                    <a:pt x="49" y="148"/>
                    <a:pt x="49" y="148"/>
                    <a:pt x="49" y="148"/>
                  </a:cubicBezTo>
                  <a:cubicBezTo>
                    <a:pt x="52" y="150"/>
                    <a:pt x="56" y="152"/>
                    <a:pt x="59" y="153"/>
                  </a:cubicBezTo>
                  <a:cubicBezTo>
                    <a:pt x="59" y="164"/>
                    <a:pt x="59" y="164"/>
                    <a:pt x="59" y="164"/>
                  </a:cubicBezTo>
                  <a:cubicBezTo>
                    <a:pt x="59" y="173"/>
                    <a:pt x="66" y="180"/>
                    <a:pt x="75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12" y="180"/>
                    <a:pt x="119" y="173"/>
                    <a:pt x="119" y="164"/>
                  </a:cubicBezTo>
                  <a:cubicBezTo>
                    <a:pt x="119" y="153"/>
                    <a:pt x="119" y="153"/>
                    <a:pt x="119" y="153"/>
                  </a:cubicBezTo>
                  <a:cubicBezTo>
                    <a:pt x="122" y="152"/>
                    <a:pt x="126" y="150"/>
                    <a:pt x="129" y="148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41" y="154"/>
                    <a:pt x="143" y="155"/>
                    <a:pt x="146" y="155"/>
                  </a:cubicBezTo>
                  <a:cubicBezTo>
                    <a:pt x="152" y="155"/>
                    <a:pt x="157" y="152"/>
                    <a:pt x="160" y="147"/>
                  </a:cubicBezTo>
                  <a:cubicBezTo>
                    <a:pt x="174" y="123"/>
                    <a:pt x="174" y="123"/>
                    <a:pt x="174" y="123"/>
                  </a:cubicBezTo>
                  <a:cubicBezTo>
                    <a:pt x="178" y="115"/>
                    <a:pt x="176" y="105"/>
                    <a:pt x="168" y="101"/>
                  </a:cubicBezTo>
                  <a:close/>
                  <a:moveTo>
                    <a:pt x="164" y="117"/>
                  </a:moveTo>
                  <a:cubicBezTo>
                    <a:pt x="150" y="141"/>
                    <a:pt x="150" y="141"/>
                    <a:pt x="150" y="141"/>
                  </a:cubicBezTo>
                  <a:cubicBezTo>
                    <a:pt x="149" y="142"/>
                    <a:pt x="148" y="143"/>
                    <a:pt x="146" y="143"/>
                  </a:cubicBezTo>
                  <a:cubicBezTo>
                    <a:pt x="145" y="143"/>
                    <a:pt x="145" y="143"/>
                    <a:pt x="144" y="143"/>
                  </a:cubicBezTo>
                  <a:cubicBezTo>
                    <a:pt x="135" y="137"/>
                    <a:pt x="135" y="137"/>
                    <a:pt x="135" y="137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2" y="138"/>
                    <a:pt x="122" y="138"/>
                    <a:pt x="122" y="138"/>
                  </a:cubicBezTo>
                  <a:cubicBezTo>
                    <a:pt x="120" y="139"/>
                    <a:pt x="117" y="141"/>
                    <a:pt x="114" y="142"/>
                  </a:cubicBezTo>
                  <a:cubicBezTo>
                    <a:pt x="107" y="146"/>
                    <a:pt x="107" y="146"/>
                    <a:pt x="107" y="146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7" y="164"/>
                    <a:pt x="107" y="164"/>
                    <a:pt x="107" y="164"/>
                  </a:cubicBezTo>
                  <a:cubicBezTo>
                    <a:pt x="107" y="166"/>
                    <a:pt x="105" y="168"/>
                    <a:pt x="103" y="168"/>
                  </a:cubicBezTo>
                  <a:cubicBezTo>
                    <a:pt x="75" y="168"/>
                    <a:pt x="75" y="168"/>
                    <a:pt x="75" y="168"/>
                  </a:cubicBezTo>
                  <a:cubicBezTo>
                    <a:pt x="73" y="168"/>
                    <a:pt x="71" y="166"/>
                    <a:pt x="71" y="164"/>
                  </a:cubicBezTo>
                  <a:cubicBezTo>
                    <a:pt x="71" y="153"/>
                    <a:pt x="71" y="153"/>
                    <a:pt x="71" y="153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64" y="142"/>
                    <a:pt x="64" y="142"/>
                    <a:pt x="64" y="142"/>
                  </a:cubicBezTo>
                  <a:cubicBezTo>
                    <a:pt x="61" y="141"/>
                    <a:pt x="58" y="139"/>
                    <a:pt x="56" y="138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34" y="143"/>
                    <a:pt x="34" y="143"/>
                    <a:pt x="34" y="143"/>
                  </a:cubicBezTo>
                  <a:cubicBezTo>
                    <a:pt x="33" y="143"/>
                    <a:pt x="33" y="143"/>
                    <a:pt x="32" y="143"/>
                  </a:cubicBezTo>
                  <a:cubicBezTo>
                    <a:pt x="30" y="143"/>
                    <a:pt x="29" y="142"/>
                    <a:pt x="28" y="141"/>
                  </a:cubicBezTo>
                  <a:cubicBezTo>
                    <a:pt x="14" y="117"/>
                    <a:pt x="14" y="117"/>
                    <a:pt x="14" y="117"/>
                  </a:cubicBezTo>
                  <a:cubicBezTo>
                    <a:pt x="14" y="116"/>
                    <a:pt x="14" y="114"/>
                    <a:pt x="14" y="114"/>
                  </a:cubicBezTo>
                  <a:cubicBezTo>
                    <a:pt x="14" y="113"/>
                    <a:pt x="15" y="112"/>
                    <a:pt x="16" y="111"/>
                  </a:cubicBezTo>
                  <a:cubicBezTo>
                    <a:pt x="25" y="106"/>
                    <a:pt x="25" y="106"/>
                    <a:pt x="25" y="106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1" y="95"/>
                    <a:pt x="31" y="95"/>
                    <a:pt x="31" y="95"/>
                  </a:cubicBezTo>
                  <a:cubicBezTo>
                    <a:pt x="31" y="93"/>
                    <a:pt x="31" y="91"/>
                    <a:pt x="31" y="90"/>
                  </a:cubicBezTo>
                  <a:cubicBezTo>
                    <a:pt x="31" y="89"/>
                    <a:pt x="31" y="87"/>
                    <a:pt x="31" y="85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4" y="67"/>
                    <a:pt x="13" y="65"/>
                    <a:pt x="14" y="63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9" y="38"/>
                    <a:pt x="30" y="37"/>
                    <a:pt x="32" y="37"/>
                  </a:cubicBezTo>
                  <a:cubicBezTo>
                    <a:pt x="33" y="37"/>
                    <a:pt x="33" y="37"/>
                    <a:pt x="34" y="37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8" y="41"/>
                    <a:pt x="61" y="39"/>
                    <a:pt x="64" y="38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4"/>
                    <a:pt x="73" y="12"/>
                    <a:pt x="75" y="12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5" y="12"/>
                    <a:pt x="107" y="14"/>
                    <a:pt x="107" y="16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14" y="38"/>
                    <a:pt x="114" y="38"/>
                    <a:pt x="114" y="38"/>
                  </a:cubicBezTo>
                  <a:cubicBezTo>
                    <a:pt x="117" y="39"/>
                    <a:pt x="120" y="41"/>
                    <a:pt x="122" y="42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5" y="43"/>
                    <a:pt x="135" y="43"/>
                    <a:pt x="135" y="43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5" y="37"/>
                    <a:pt x="145" y="37"/>
                    <a:pt x="146" y="37"/>
                  </a:cubicBezTo>
                  <a:cubicBezTo>
                    <a:pt x="148" y="37"/>
                    <a:pt x="149" y="38"/>
                    <a:pt x="150" y="39"/>
                  </a:cubicBezTo>
                  <a:cubicBezTo>
                    <a:pt x="164" y="63"/>
                    <a:pt x="164" y="63"/>
                    <a:pt x="164" y="63"/>
                  </a:cubicBezTo>
                  <a:cubicBezTo>
                    <a:pt x="165" y="65"/>
                    <a:pt x="164" y="67"/>
                    <a:pt x="162" y="69"/>
                  </a:cubicBezTo>
                  <a:cubicBezTo>
                    <a:pt x="153" y="74"/>
                    <a:pt x="153" y="74"/>
                    <a:pt x="153" y="74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7" y="85"/>
                    <a:pt x="147" y="85"/>
                    <a:pt x="147" y="85"/>
                  </a:cubicBezTo>
                  <a:cubicBezTo>
                    <a:pt x="147" y="87"/>
                    <a:pt x="147" y="89"/>
                    <a:pt x="147" y="90"/>
                  </a:cubicBezTo>
                  <a:cubicBezTo>
                    <a:pt x="147" y="91"/>
                    <a:pt x="147" y="93"/>
                    <a:pt x="147" y="95"/>
                  </a:cubicBezTo>
                  <a:cubicBezTo>
                    <a:pt x="146" y="102"/>
                    <a:pt x="146" y="102"/>
                    <a:pt x="146" y="102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3" y="112"/>
                    <a:pt x="164" y="113"/>
                    <a:pt x="164" y="114"/>
                  </a:cubicBezTo>
                  <a:cubicBezTo>
                    <a:pt x="164" y="114"/>
                    <a:pt x="164" y="116"/>
                    <a:pt x="164" y="1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5" name="Freeform 14"/>
            <p:cNvSpPr>
              <a:spLocks noEditPoints="1"/>
            </p:cNvSpPr>
            <p:nvPr/>
          </p:nvSpPr>
          <p:spPr bwMode="auto">
            <a:xfrm>
              <a:off x="3807733" y="4641174"/>
              <a:ext cx="156934" cy="158518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48 h 60"/>
                <a:gd name="T12" fmla="*/ 12 w 60"/>
                <a:gd name="T13" fmla="*/ 30 h 60"/>
                <a:gd name="T14" fmla="*/ 30 w 60"/>
                <a:gd name="T15" fmla="*/ 12 h 60"/>
                <a:gd name="T16" fmla="*/ 48 w 60"/>
                <a:gd name="T17" fmla="*/ 30 h 60"/>
                <a:gd name="T18" fmla="*/ 30 w 60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47" y="60"/>
                    <a:pt x="60" y="47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48"/>
                  </a:moveTo>
                  <a:cubicBezTo>
                    <a:pt x="20" y="48"/>
                    <a:pt x="12" y="40"/>
                    <a:pt x="12" y="30"/>
                  </a:cubicBezTo>
                  <a:cubicBezTo>
                    <a:pt x="12" y="20"/>
                    <a:pt x="20" y="12"/>
                    <a:pt x="30" y="12"/>
                  </a:cubicBezTo>
                  <a:cubicBezTo>
                    <a:pt x="40" y="12"/>
                    <a:pt x="48" y="20"/>
                    <a:pt x="48" y="30"/>
                  </a:cubicBezTo>
                  <a:cubicBezTo>
                    <a:pt x="48" y="40"/>
                    <a:pt x="40" y="48"/>
                    <a:pt x="30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0272185" y="6447367"/>
            <a:ext cx="1609543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186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YOUR LOGO</a:t>
            </a:r>
            <a:endParaRPr lang="zh-CN" altLang="en-US" sz="186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45" name="等腰三角形 44"/>
          <p:cNvSpPr/>
          <p:nvPr/>
        </p:nvSpPr>
        <p:spPr>
          <a:xfrm rot="5400000">
            <a:off x="9736668" y="6356350"/>
            <a:ext cx="488949" cy="421217"/>
          </a:xfrm>
          <a:prstGeom prst="triangl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6" name="等腰三角形 45"/>
          <p:cNvSpPr/>
          <p:nvPr/>
        </p:nvSpPr>
        <p:spPr>
          <a:xfrm rot="5400000">
            <a:off x="9903884" y="6110817"/>
            <a:ext cx="488949" cy="421216"/>
          </a:xfrm>
          <a:prstGeom prst="triangle">
            <a:avLst/>
          </a:prstGeom>
          <a:noFill/>
          <a:ln w="9525"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14500" y="2504018"/>
            <a:ext cx="2618317" cy="8679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圆形进度条判断页面输入内容的程度进行进度百分比的判断，用户输入条件限制和逻辑操作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72" name="组合 9"/>
          <p:cNvGrpSpPr/>
          <p:nvPr/>
        </p:nvGrpSpPr>
        <p:grpSpPr bwMode="auto">
          <a:xfrm>
            <a:off x="4705351" y="2279651"/>
            <a:ext cx="2825749" cy="2825749"/>
            <a:chOff x="3385270" y="1288337"/>
            <a:chExt cx="2395270" cy="2395270"/>
          </a:xfrm>
        </p:grpSpPr>
        <p:grpSp>
          <p:nvGrpSpPr>
            <p:cNvPr id="11296" name="组合 25"/>
            <p:cNvGrpSpPr/>
            <p:nvPr/>
          </p:nvGrpSpPr>
          <p:grpSpPr>
            <a:xfrm>
              <a:off x="3385270" y="1294957"/>
              <a:ext cx="2373459" cy="2366360"/>
              <a:chOff x="8822824" y="3637440"/>
              <a:chExt cx="2346325" cy="2339308"/>
            </a:xfrm>
          </p:grpSpPr>
          <p:sp>
            <p:nvSpPr>
              <p:cNvPr id="27" name="Freeform 125"/>
              <p:cNvSpPr/>
              <p:nvPr/>
            </p:nvSpPr>
            <p:spPr bwMode="auto">
              <a:xfrm>
                <a:off x="10042024" y="4849623"/>
                <a:ext cx="1127125" cy="1127125"/>
              </a:xfrm>
              <a:custGeom>
                <a:avLst/>
                <a:gdLst>
                  <a:gd name="T0" fmla="*/ 0 w 299"/>
                  <a:gd name="T1" fmla="*/ 299 h 299"/>
                  <a:gd name="T2" fmla="*/ 0 w 299"/>
                  <a:gd name="T3" fmla="*/ 26 h 299"/>
                  <a:gd name="T4" fmla="*/ 26 w 299"/>
                  <a:gd name="T5" fmla="*/ 0 h 299"/>
                  <a:gd name="T6" fmla="*/ 299 w 299"/>
                  <a:gd name="T7" fmla="*/ 0 h 299"/>
                  <a:gd name="T8" fmla="*/ 0 w 299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9" h="299">
                    <a:moveTo>
                      <a:pt x="0" y="299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12" y="22"/>
                      <a:pt x="22" y="12"/>
                      <a:pt x="26" y="0"/>
                    </a:cubicBezTo>
                    <a:cubicBezTo>
                      <a:pt x="299" y="0"/>
                      <a:pt x="299" y="0"/>
                      <a:pt x="299" y="0"/>
                    </a:cubicBezTo>
                    <a:cubicBezTo>
                      <a:pt x="292" y="163"/>
                      <a:pt x="162" y="293"/>
                      <a:pt x="0" y="299"/>
                    </a:cubicBezTo>
                    <a:close/>
                  </a:path>
                </a:pathLst>
              </a:custGeom>
              <a:solidFill>
                <a:srgbClr val="727A99"/>
              </a:solidFill>
              <a:ln w="34925" cap="flat" cmpd="sng" algn="ctr">
                <a:gradFill>
                  <a:gsLst>
                    <a:gs pos="0">
                      <a:srgbClr val="C9C7C8"/>
                    </a:gs>
                    <a:gs pos="100000">
                      <a:srgbClr val="F9F9F8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innerShdw blurRad="215900" dist="88900" dir="16200000">
                  <a:prstClr val="black">
                    <a:alpha val="45000"/>
                  </a:prstClr>
                </a:innerShdw>
              </a:effectLst>
            </p:spPr>
            <p:txBody>
              <a:bodyPr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126"/>
              <p:cNvSpPr/>
              <p:nvPr/>
            </p:nvSpPr>
            <p:spPr bwMode="auto">
              <a:xfrm>
                <a:off x="10042024" y="3637440"/>
                <a:ext cx="1127125" cy="1127125"/>
              </a:xfrm>
              <a:custGeom>
                <a:avLst/>
                <a:gdLst>
                  <a:gd name="T0" fmla="*/ 0 w 299"/>
                  <a:gd name="T1" fmla="*/ 273 h 299"/>
                  <a:gd name="T2" fmla="*/ 0 w 299"/>
                  <a:gd name="T3" fmla="*/ 0 h 299"/>
                  <a:gd name="T4" fmla="*/ 299 w 299"/>
                  <a:gd name="T5" fmla="*/ 299 h 299"/>
                  <a:gd name="T6" fmla="*/ 26 w 299"/>
                  <a:gd name="T7" fmla="*/ 299 h 299"/>
                  <a:gd name="T8" fmla="*/ 0 w 299"/>
                  <a:gd name="T9" fmla="*/ 273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9" h="299">
                    <a:moveTo>
                      <a:pt x="0" y="27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2" y="6"/>
                      <a:pt x="292" y="136"/>
                      <a:pt x="299" y="299"/>
                    </a:cubicBezTo>
                    <a:cubicBezTo>
                      <a:pt x="26" y="299"/>
                      <a:pt x="26" y="299"/>
                      <a:pt x="26" y="299"/>
                    </a:cubicBezTo>
                    <a:cubicBezTo>
                      <a:pt x="22" y="286"/>
                      <a:pt x="12" y="277"/>
                      <a:pt x="0" y="273"/>
                    </a:cubicBezTo>
                    <a:close/>
                  </a:path>
                </a:pathLst>
              </a:custGeom>
              <a:solidFill>
                <a:srgbClr val="454860"/>
              </a:solidFill>
              <a:ln w="34925" cap="flat" cmpd="sng" algn="ctr">
                <a:gradFill>
                  <a:gsLst>
                    <a:gs pos="0">
                      <a:srgbClr val="C9C7C8"/>
                    </a:gs>
                    <a:gs pos="100000">
                      <a:srgbClr val="F9F9F8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innerShdw blurRad="215900" dist="88900" dir="16200000">
                  <a:prstClr val="black">
                    <a:alpha val="45000"/>
                  </a:prstClr>
                </a:innerShdw>
              </a:effectLst>
            </p:spPr>
            <p:txBody>
              <a:bodyPr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127"/>
              <p:cNvSpPr/>
              <p:nvPr/>
            </p:nvSpPr>
            <p:spPr bwMode="auto">
              <a:xfrm>
                <a:off x="8822824" y="3641630"/>
                <a:ext cx="1122363" cy="1127125"/>
              </a:xfrm>
              <a:custGeom>
                <a:avLst/>
                <a:gdLst>
                  <a:gd name="T0" fmla="*/ 298 w 298"/>
                  <a:gd name="T1" fmla="*/ 273 h 299"/>
                  <a:gd name="T2" fmla="*/ 273 w 298"/>
                  <a:gd name="T3" fmla="*/ 299 h 299"/>
                  <a:gd name="T4" fmla="*/ 0 w 298"/>
                  <a:gd name="T5" fmla="*/ 299 h 299"/>
                  <a:gd name="T6" fmla="*/ 298 w 298"/>
                  <a:gd name="T7" fmla="*/ 0 h 299"/>
                  <a:gd name="T8" fmla="*/ 298 w 298"/>
                  <a:gd name="T9" fmla="*/ 273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8" h="299">
                    <a:moveTo>
                      <a:pt x="298" y="273"/>
                    </a:moveTo>
                    <a:cubicBezTo>
                      <a:pt x="286" y="277"/>
                      <a:pt x="277" y="287"/>
                      <a:pt x="273" y="299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6" y="136"/>
                      <a:pt x="136" y="7"/>
                      <a:pt x="298" y="0"/>
                    </a:cubicBezTo>
                    <a:lnTo>
                      <a:pt x="298" y="273"/>
                    </a:lnTo>
                    <a:close/>
                  </a:path>
                </a:pathLst>
              </a:custGeom>
              <a:solidFill>
                <a:srgbClr val="727A99"/>
              </a:solidFill>
              <a:ln w="34925" cap="flat" cmpd="sng" algn="ctr">
                <a:gradFill>
                  <a:gsLst>
                    <a:gs pos="0">
                      <a:srgbClr val="C9C7C8"/>
                    </a:gs>
                    <a:gs pos="100000">
                      <a:srgbClr val="F9F9F8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innerShdw blurRad="215900" dist="88900" dir="16200000">
                  <a:prstClr val="black">
                    <a:alpha val="45000"/>
                  </a:prstClr>
                </a:innerShdw>
              </a:effectLst>
            </p:spPr>
            <p:txBody>
              <a:bodyPr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128"/>
              <p:cNvSpPr/>
              <p:nvPr/>
            </p:nvSpPr>
            <p:spPr bwMode="auto">
              <a:xfrm>
                <a:off x="8822824" y="4849623"/>
                <a:ext cx="1122363" cy="1127125"/>
              </a:xfrm>
              <a:custGeom>
                <a:avLst/>
                <a:gdLst>
                  <a:gd name="T0" fmla="*/ 298 w 298"/>
                  <a:gd name="T1" fmla="*/ 299 h 299"/>
                  <a:gd name="T2" fmla="*/ 0 w 298"/>
                  <a:gd name="T3" fmla="*/ 0 h 299"/>
                  <a:gd name="T4" fmla="*/ 273 w 298"/>
                  <a:gd name="T5" fmla="*/ 0 h 299"/>
                  <a:gd name="T6" fmla="*/ 298 w 298"/>
                  <a:gd name="T7" fmla="*/ 26 h 299"/>
                  <a:gd name="T8" fmla="*/ 298 w 298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8" h="299">
                    <a:moveTo>
                      <a:pt x="298" y="299"/>
                    </a:moveTo>
                    <a:cubicBezTo>
                      <a:pt x="136" y="292"/>
                      <a:pt x="6" y="162"/>
                      <a:pt x="0" y="0"/>
                    </a:cubicBezTo>
                    <a:cubicBezTo>
                      <a:pt x="273" y="0"/>
                      <a:pt x="273" y="0"/>
                      <a:pt x="273" y="0"/>
                    </a:cubicBezTo>
                    <a:cubicBezTo>
                      <a:pt x="277" y="12"/>
                      <a:pt x="286" y="22"/>
                      <a:pt x="298" y="26"/>
                    </a:cubicBezTo>
                    <a:lnTo>
                      <a:pt x="298" y="299"/>
                    </a:lnTo>
                    <a:close/>
                  </a:path>
                </a:pathLst>
              </a:custGeom>
              <a:solidFill>
                <a:srgbClr val="454860"/>
              </a:solidFill>
              <a:ln w="34925" cap="flat" cmpd="sng" algn="ctr">
                <a:gradFill>
                  <a:gsLst>
                    <a:gs pos="0">
                      <a:srgbClr val="C9C7C8"/>
                    </a:gs>
                    <a:gs pos="100000">
                      <a:srgbClr val="F9F9F8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innerShdw blurRad="215900" dist="88900" dir="16200000">
                  <a:prstClr val="black">
                    <a:alpha val="45000"/>
                  </a:prstClr>
                </a:innerShdw>
              </a:effectLst>
            </p:spPr>
            <p:txBody>
              <a:bodyPr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椭圆 8"/>
            <p:cNvSpPr/>
            <p:nvPr/>
          </p:nvSpPr>
          <p:spPr>
            <a:xfrm>
              <a:off x="3385270" y="1288337"/>
              <a:ext cx="2395270" cy="239527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1714500" y="4121152"/>
            <a:ext cx="2618317" cy="11264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使用位移记录页面是在做什么样的手势操作，从而进行下一步的判断赋予什么值条件到操作下。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510618" y="2106084"/>
            <a:ext cx="3170767" cy="3172883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797800" y="2504018"/>
            <a:ext cx="2616200" cy="86614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仓库、使用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. 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commit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clone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remove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</p:txBody>
      </p:sp>
      <p:sp>
        <p:nvSpPr>
          <p:cNvPr id="35" name="矩形 34"/>
          <p:cNvSpPr/>
          <p:nvPr/>
        </p:nvSpPr>
        <p:spPr>
          <a:xfrm>
            <a:off x="7797800" y="4121152"/>
            <a:ext cx="2616200" cy="6076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es6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语法，使用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框架配合样式开发制作弹框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1714500" y="2192867"/>
            <a:ext cx="142539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1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分页面进度条</a:t>
            </a:r>
            <a:endParaRPr lang="en-US" altLang="zh-CN" sz="1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797800" y="2192656"/>
            <a:ext cx="153599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1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Bootstrap</a:t>
            </a:r>
            <a:r>
              <a:rPr lang="zh-CN" altLang="en-US" sz="1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表格</a:t>
            </a:r>
            <a:endParaRPr lang="zh-CN" altLang="en-US" sz="1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714500" y="3871384"/>
            <a:ext cx="101181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1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滑动手势</a:t>
            </a:r>
            <a:endParaRPr lang="zh-CN" sz="1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797800" y="3871384"/>
            <a:ext cx="101181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1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模拟点击</a:t>
            </a:r>
            <a:endParaRPr lang="zh-CN" altLang="en-US" sz="1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grpSp>
        <p:nvGrpSpPr>
          <p:cNvPr id="11283" name="组合 23"/>
          <p:cNvGrpSpPr/>
          <p:nvPr/>
        </p:nvGrpSpPr>
        <p:grpSpPr bwMode="auto">
          <a:xfrm>
            <a:off x="5232401" y="4123267"/>
            <a:ext cx="410633" cy="400051"/>
            <a:chOff x="6389688" y="4524375"/>
            <a:chExt cx="401638" cy="390526"/>
          </a:xfrm>
        </p:grpSpPr>
        <p:sp>
          <p:nvSpPr>
            <p:cNvPr id="25" name="Freeform 15"/>
            <p:cNvSpPr/>
            <p:nvPr/>
          </p:nvSpPr>
          <p:spPr bwMode="auto">
            <a:xfrm>
              <a:off x="6389688" y="4526442"/>
              <a:ext cx="389216" cy="388459"/>
            </a:xfrm>
            <a:custGeom>
              <a:avLst/>
              <a:gdLst>
                <a:gd name="T0" fmla="*/ 142 w 148"/>
                <a:gd name="T1" fmla="*/ 54 h 148"/>
                <a:gd name="T2" fmla="*/ 136 w 148"/>
                <a:gd name="T3" fmla="*/ 60 h 148"/>
                <a:gd name="T4" fmla="*/ 136 w 148"/>
                <a:gd name="T5" fmla="*/ 128 h 148"/>
                <a:gd name="T6" fmla="*/ 128 w 148"/>
                <a:gd name="T7" fmla="*/ 136 h 148"/>
                <a:gd name="T8" fmla="*/ 20 w 148"/>
                <a:gd name="T9" fmla="*/ 136 h 148"/>
                <a:gd name="T10" fmla="*/ 12 w 148"/>
                <a:gd name="T11" fmla="*/ 128 h 148"/>
                <a:gd name="T12" fmla="*/ 12 w 148"/>
                <a:gd name="T13" fmla="*/ 20 h 148"/>
                <a:gd name="T14" fmla="*/ 20 w 148"/>
                <a:gd name="T15" fmla="*/ 12 h 148"/>
                <a:gd name="T16" fmla="*/ 88 w 148"/>
                <a:gd name="T17" fmla="*/ 12 h 148"/>
                <a:gd name="T18" fmla="*/ 94 w 148"/>
                <a:gd name="T19" fmla="*/ 6 h 148"/>
                <a:gd name="T20" fmla="*/ 88 w 148"/>
                <a:gd name="T21" fmla="*/ 0 h 148"/>
                <a:gd name="T22" fmla="*/ 20 w 148"/>
                <a:gd name="T23" fmla="*/ 0 h 148"/>
                <a:gd name="T24" fmla="*/ 0 w 148"/>
                <a:gd name="T25" fmla="*/ 20 h 148"/>
                <a:gd name="T26" fmla="*/ 0 w 148"/>
                <a:gd name="T27" fmla="*/ 128 h 148"/>
                <a:gd name="T28" fmla="*/ 20 w 148"/>
                <a:gd name="T29" fmla="*/ 148 h 148"/>
                <a:gd name="T30" fmla="*/ 128 w 148"/>
                <a:gd name="T31" fmla="*/ 148 h 148"/>
                <a:gd name="T32" fmla="*/ 148 w 148"/>
                <a:gd name="T33" fmla="*/ 128 h 148"/>
                <a:gd name="T34" fmla="*/ 148 w 148"/>
                <a:gd name="T35" fmla="*/ 60 h 148"/>
                <a:gd name="T36" fmla="*/ 142 w 148"/>
                <a:gd name="T37" fmla="*/ 5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148">
                  <a:moveTo>
                    <a:pt x="142" y="54"/>
                  </a:moveTo>
                  <a:cubicBezTo>
                    <a:pt x="139" y="54"/>
                    <a:pt x="136" y="56"/>
                    <a:pt x="136" y="60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16" y="136"/>
                    <a:pt x="12" y="132"/>
                    <a:pt x="12" y="128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6"/>
                    <a:pt x="16" y="12"/>
                    <a:pt x="20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92" y="12"/>
                    <a:pt x="94" y="9"/>
                    <a:pt x="94" y="6"/>
                  </a:cubicBezTo>
                  <a:cubicBezTo>
                    <a:pt x="94" y="3"/>
                    <a:pt x="92" y="0"/>
                    <a:pt x="8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9"/>
                    <a:pt x="9" y="148"/>
                    <a:pt x="20" y="148"/>
                  </a:cubicBezTo>
                  <a:cubicBezTo>
                    <a:pt x="128" y="148"/>
                    <a:pt x="128" y="148"/>
                    <a:pt x="128" y="148"/>
                  </a:cubicBezTo>
                  <a:cubicBezTo>
                    <a:pt x="139" y="148"/>
                    <a:pt x="148" y="139"/>
                    <a:pt x="148" y="128"/>
                  </a:cubicBezTo>
                  <a:cubicBezTo>
                    <a:pt x="148" y="60"/>
                    <a:pt x="148" y="60"/>
                    <a:pt x="148" y="60"/>
                  </a:cubicBezTo>
                  <a:cubicBezTo>
                    <a:pt x="148" y="56"/>
                    <a:pt x="145" y="54"/>
                    <a:pt x="142" y="5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1" name="Freeform 16"/>
            <p:cNvSpPr/>
            <p:nvPr/>
          </p:nvSpPr>
          <p:spPr bwMode="auto">
            <a:xfrm>
              <a:off x="6544961" y="4524375"/>
              <a:ext cx="246365" cy="243820"/>
            </a:xfrm>
            <a:custGeom>
              <a:avLst/>
              <a:gdLst>
                <a:gd name="T0" fmla="*/ 91 w 94"/>
                <a:gd name="T1" fmla="*/ 3 h 93"/>
                <a:gd name="T2" fmla="*/ 83 w 94"/>
                <a:gd name="T3" fmla="*/ 3 h 93"/>
                <a:gd name="T4" fmla="*/ 3 w 94"/>
                <a:gd name="T5" fmla="*/ 83 h 93"/>
                <a:gd name="T6" fmla="*/ 3 w 94"/>
                <a:gd name="T7" fmla="*/ 91 h 93"/>
                <a:gd name="T8" fmla="*/ 7 w 94"/>
                <a:gd name="T9" fmla="*/ 93 h 93"/>
                <a:gd name="T10" fmla="*/ 11 w 94"/>
                <a:gd name="T11" fmla="*/ 91 h 93"/>
                <a:gd name="T12" fmla="*/ 91 w 94"/>
                <a:gd name="T13" fmla="*/ 11 h 93"/>
                <a:gd name="T14" fmla="*/ 91 w 94"/>
                <a:gd name="T15" fmla="*/ 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91" y="3"/>
                  </a:moveTo>
                  <a:cubicBezTo>
                    <a:pt x="89" y="0"/>
                    <a:pt x="85" y="0"/>
                    <a:pt x="83" y="3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0" y="85"/>
                    <a:pt x="0" y="89"/>
                    <a:pt x="3" y="91"/>
                  </a:cubicBezTo>
                  <a:cubicBezTo>
                    <a:pt x="4" y="92"/>
                    <a:pt x="5" y="93"/>
                    <a:pt x="7" y="93"/>
                  </a:cubicBezTo>
                  <a:cubicBezTo>
                    <a:pt x="9" y="93"/>
                    <a:pt x="10" y="92"/>
                    <a:pt x="11" y="9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4" y="9"/>
                    <a:pt x="94" y="5"/>
                    <a:pt x="91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1287" name="组合 40"/>
          <p:cNvGrpSpPr/>
          <p:nvPr/>
        </p:nvGrpSpPr>
        <p:grpSpPr bwMode="auto">
          <a:xfrm>
            <a:off x="6512984" y="4127500"/>
            <a:ext cx="338667" cy="457200"/>
            <a:chOff x="3713163" y="3130550"/>
            <a:chExt cx="366713" cy="492125"/>
          </a:xfrm>
        </p:grpSpPr>
        <p:sp>
          <p:nvSpPr>
            <p:cNvPr id="42" name="Freeform 8"/>
            <p:cNvSpPr>
              <a:spLocks noEditPoints="1"/>
            </p:cNvSpPr>
            <p:nvPr/>
          </p:nvSpPr>
          <p:spPr bwMode="auto">
            <a:xfrm>
              <a:off x="3786506" y="3130550"/>
              <a:ext cx="220028" cy="334919"/>
            </a:xfrm>
            <a:custGeom>
              <a:avLst/>
              <a:gdLst>
                <a:gd name="T0" fmla="*/ 42 w 84"/>
                <a:gd name="T1" fmla="*/ 128 h 128"/>
                <a:gd name="T2" fmla="*/ 84 w 84"/>
                <a:gd name="T3" fmla="*/ 86 h 128"/>
                <a:gd name="T4" fmla="*/ 84 w 84"/>
                <a:gd name="T5" fmla="*/ 42 h 128"/>
                <a:gd name="T6" fmla="*/ 42 w 84"/>
                <a:gd name="T7" fmla="*/ 0 h 128"/>
                <a:gd name="T8" fmla="*/ 0 w 84"/>
                <a:gd name="T9" fmla="*/ 42 h 128"/>
                <a:gd name="T10" fmla="*/ 0 w 84"/>
                <a:gd name="T11" fmla="*/ 86 h 128"/>
                <a:gd name="T12" fmla="*/ 42 w 84"/>
                <a:gd name="T13" fmla="*/ 128 h 128"/>
                <a:gd name="T14" fmla="*/ 12 w 84"/>
                <a:gd name="T15" fmla="*/ 42 h 128"/>
                <a:gd name="T16" fmla="*/ 42 w 84"/>
                <a:gd name="T17" fmla="*/ 12 h 128"/>
                <a:gd name="T18" fmla="*/ 72 w 84"/>
                <a:gd name="T19" fmla="*/ 42 h 128"/>
                <a:gd name="T20" fmla="*/ 72 w 84"/>
                <a:gd name="T21" fmla="*/ 86 h 128"/>
                <a:gd name="T22" fmla="*/ 42 w 84"/>
                <a:gd name="T23" fmla="*/ 116 h 128"/>
                <a:gd name="T24" fmla="*/ 12 w 84"/>
                <a:gd name="T25" fmla="*/ 86 h 128"/>
                <a:gd name="T26" fmla="*/ 12 w 84"/>
                <a:gd name="T27" fmla="*/ 4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128">
                  <a:moveTo>
                    <a:pt x="42" y="128"/>
                  </a:moveTo>
                  <a:cubicBezTo>
                    <a:pt x="65" y="128"/>
                    <a:pt x="84" y="109"/>
                    <a:pt x="84" y="86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109"/>
                    <a:pt x="19" y="128"/>
                    <a:pt x="42" y="128"/>
                  </a:cubicBezTo>
                  <a:close/>
                  <a:moveTo>
                    <a:pt x="12" y="42"/>
                  </a:moveTo>
                  <a:cubicBezTo>
                    <a:pt x="12" y="25"/>
                    <a:pt x="25" y="12"/>
                    <a:pt x="42" y="12"/>
                  </a:cubicBezTo>
                  <a:cubicBezTo>
                    <a:pt x="59" y="12"/>
                    <a:pt x="72" y="25"/>
                    <a:pt x="72" y="42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72" y="103"/>
                    <a:pt x="59" y="116"/>
                    <a:pt x="42" y="116"/>
                  </a:cubicBezTo>
                  <a:cubicBezTo>
                    <a:pt x="25" y="116"/>
                    <a:pt x="12" y="103"/>
                    <a:pt x="12" y="86"/>
                  </a:cubicBezTo>
                  <a:lnTo>
                    <a:pt x="12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3" name="Freeform 9"/>
            <p:cNvSpPr/>
            <p:nvPr/>
          </p:nvSpPr>
          <p:spPr bwMode="auto">
            <a:xfrm>
              <a:off x="3713163" y="3308262"/>
              <a:ext cx="366713" cy="314413"/>
            </a:xfrm>
            <a:custGeom>
              <a:avLst/>
              <a:gdLst>
                <a:gd name="T0" fmla="*/ 134 w 140"/>
                <a:gd name="T1" fmla="*/ 0 h 120"/>
                <a:gd name="T2" fmla="*/ 128 w 140"/>
                <a:gd name="T3" fmla="*/ 6 h 120"/>
                <a:gd name="T4" fmla="*/ 128 w 140"/>
                <a:gd name="T5" fmla="*/ 20 h 120"/>
                <a:gd name="T6" fmla="*/ 70 w 140"/>
                <a:gd name="T7" fmla="*/ 78 h 120"/>
                <a:gd name="T8" fmla="*/ 12 w 140"/>
                <a:gd name="T9" fmla="*/ 20 h 120"/>
                <a:gd name="T10" fmla="*/ 12 w 140"/>
                <a:gd name="T11" fmla="*/ 6 h 120"/>
                <a:gd name="T12" fmla="*/ 6 w 140"/>
                <a:gd name="T13" fmla="*/ 0 h 120"/>
                <a:gd name="T14" fmla="*/ 0 w 140"/>
                <a:gd name="T15" fmla="*/ 6 h 120"/>
                <a:gd name="T16" fmla="*/ 0 w 140"/>
                <a:gd name="T17" fmla="*/ 20 h 120"/>
                <a:gd name="T18" fmla="*/ 64 w 140"/>
                <a:gd name="T19" fmla="*/ 90 h 120"/>
                <a:gd name="T20" fmla="*/ 64 w 140"/>
                <a:gd name="T21" fmla="*/ 108 h 120"/>
                <a:gd name="T22" fmla="*/ 48 w 140"/>
                <a:gd name="T23" fmla="*/ 108 h 120"/>
                <a:gd name="T24" fmla="*/ 42 w 140"/>
                <a:gd name="T25" fmla="*/ 114 h 120"/>
                <a:gd name="T26" fmla="*/ 48 w 140"/>
                <a:gd name="T27" fmla="*/ 120 h 120"/>
                <a:gd name="T28" fmla="*/ 92 w 140"/>
                <a:gd name="T29" fmla="*/ 120 h 120"/>
                <a:gd name="T30" fmla="*/ 98 w 140"/>
                <a:gd name="T31" fmla="*/ 114 h 120"/>
                <a:gd name="T32" fmla="*/ 92 w 140"/>
                <a:gd name="T33" fmla="*/ 108 h 120"/>
                <a:gd name="T34" fmla="*/ 76 w 140"/>
                <a:gd name="T35" fmla="*/ 108 h 120"/>
                <a:gd name="T36" fmla="*/ 76 w 140"/>
                <a:gd name="T37" fmla="*/ 90 h 120"/>
                <a:gd name="T38" fmla="*/ 140 w 140"/>
                <a:gd name="T39" fmla="*/ 20 h 120"/>
                <a:gd name="T40" fmla="*/ 140 w 140"/>
                <a:gd name="T41" fmla="*/ 6 h 120"/>
                <a:gd name="T42" fmla="*/ 134 w 140"/>
                <a:gd name="T4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20">
                  <a:moveTo>
                    <a:pt x="134" y="0"/>
                  </a:moveTo>
                  <a:cubicBezTo>
                    <a:pt x="131" y="0"/>
                    <a:pt x="128" y="3"/>
                    <a:pt x="128" y="6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52"/>
                    <a:pt x="102" y="78"/>
                    <a:pt x="70" y="78"/>
                  </a:cubicBezTo>
                  <a:cubicBezTo>
                    <a:pt x="38" y="78"/>
                    <a:pt x="12" y="52"/>
                    <a:pt x="12" y="2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57"/>
                    <a:pt x="28" y="87"/>
                    <a:pt x="64" y="90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5" y="108"/>
                    <a:pt x="42" y="111"/>
                    <a:pt x="42" y="114"/>
                  </a:cubicBezTo>
                  <a:cubicBezTo>
                    <a:pt x="42" y="117"/>
                    <a:pt x="45" y="120"/>
                    <a:pt x="48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5" y="120"/>
                    <a:pt x="98" y="117"/>
                    <a:pt x="98" y="114"/>
                  </a:cubicBezTo>
                  <a:cubicBezTo>
                    <a:pt x="98" y="111"/>
                    <a:pt x="95" y="108"/>
                    <a:pt x="92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112" y="87"/>
                    <a:pt x="140" y="57"/>
                    <a:pt x="140" y="20"/>
                  </a:cubicBezTo>
                  <a:cubicBezTo>
                    <a:pt x="140" y="6"/>
                    <a:pt x="140" y="6"/>
                    <a:pt x="140" y="6"/>
                  </a:cubicBezTo>
                  <a:cubicBezTo>
                    <a:pt x="140" y="3"/>
                    <a:pt x="137" y="0"/>
                    <a:pt x="1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1290" name="组合 43"/>
          <p:cNvGrpSpPr/>
          <p:nvPr/>
        </p:nvGrpSpPr>
        <p:grpSpPr bwMode="auto">
          <a:xfrm>
            <a:off x="6506634" y="2942167"/>
            <a:ext cx="436033" cy="440267"/>
            <a:chOff x="3652838" y="4484688"/>
            <a:chExt cx="466725" cy="471488"/>
          </a:xfrm>
        </p:grpSpPr>
        <p:sp>
          <p:nvSpPr>
            <p:cNvPr id="47" name="Freeform 13"/>
            <p:cNvSpPr>
              <a:spLocks noEditPoints="1"/>
            </p:cNvSpPr>
            <p:nvPr/>
          </p:nvSpPr>
          <p:spPr bwMode="auto">
            <a:xfrm>
              <a:off x="3652838" y="4484688"/>
              <a:ext cx="466725" cy="471488"/>
            </a:xfrm>
            <a:custGeom>
              <a:avLst/>
              <a:gdLst>
                <a:gd name="T0" fmla="*/ 159 w 178"/>
                <a:gd name="T1" fmla="*/ 96 h 180"/>
                <a:gd name="T2" fmla="*/ 159 w 178"/>
                <a:gd name="T3" fmla="*/ 84 h 180"/>
                <a:gd name="T4" fmla="*/ 174 w 178"/>
                <a:gd name="T5" fmla="*/ 57 h 180"/>
                <a:gd name="T6" fmla="*/ 146 w 178"/>
                <a:gd name="T7" fmla="*/ 25 h 180"/>
                <a:gd name="T8" fmla="*/ 129 w 178"/>
                <a:gd name="T9" fmla="*/ 32 h 180"/>
                <a:gd name="T10" fmla="*/ 119 w 178"/>
                <a:gd name="T11" fmla="*/ 16 h 180"/>
                <a:gd name="T12" fmla="*/ 75 w 178"/>
                <a:gd name="T13" fmla="*/ 0 h 180"/>
                <a:gd name="T14" fmla="*/ 59 w 178"/>
                <a:gd name="T15" fmla="*/ 27 h 180"/>
                <a:gd name="T16" fmla="*/ 40 w 178"/>
                <a:gd name="T17" fmla="*/ 27 h 180"/>
                <a:gd name="T18" fmla="*/ 18 w 178"/>
                <a:gd name="T19" fmla="*/ 33 h 180"/>
                <a:gd name="T20" fmla="*/ 10 w 178"/>
                <a:gd name="T21" fmla="*/ 79 h 180"/>
                <a:gd name="T22" fmla="*/ 19 w 178"/>
                <a:gd name="T23" fmla="*/ 90 h 180"/>
                <a:gd name="T24" fmla="*/ 10 w 178"/>
                <a:gd name="T25" fmla="*/ 101 h 180"/>
                <a:gd name="T26" fmla="*/ 18 w 178"/>
                <a:gd name="T27" fmla="*/ 147 h 180"/>
                <a:gd name="T28" fmla="*/ 40 w 178"/>
                <a:gd name="T29" fmla="*/ 153 h 180"/>
                <a:gd name="T30" fmla="*/ 59 w 178"/>
                <a:gd name="T31" fmla="*/ 153 h 180"/>
                <a:gd name="T32" fmla="*/ 75 w 178"/>
                <a:gd name="T33" fmla="*/ 180 h 180"/>
                <a:gd name="T34" fmla="*/ 119 w 178"/>
                <a:gd name="T35" fmla="*/ 164 h 180"/>
                <a:gd name="T36" fmla="*/ 129 w 178"/>
                <a:gd name="T37" fmla="*/ 148 h 180"/>
                <a:gd name="T38" fmla="*/ 146 w 178"/>
                <a:gd name="T39" fmla="*/ 155 h 180"/>
                <a:gd name="T40" fmla="*/ 174 w 178"/>
                <a:gd name="T41" fmla="*/ 123 h 180"/>
                <a:gd name="T42" fmla="*/ 164 w 178"/>
                <a:gd name="T43" fmla="*/ 117 h 180"/>
                <a:gd name="T44" fmla="*/ 146 w 178"/>
                <a:gd name="T45" fmla="*/ 143 h 180"/>
                <a:gd name="T46" fmla="*/ 135 w 178"/>
                <a:gd name="T47" fmla="*/ 137 h 180"/>
                <a:gd name="T48" fmla="*/ 122 w 178"/>
                <a:gd name="T49" fmla="*/ 138 h 180"/>
                <a:gd name="T50" fmla="*/ 107 w 178"/>
                <a:gd name="T51" fmla="*/ 146 h 180"/>
                <a:gd name="T52" fmla="*/ 107 w 178"/>
                <a:gd name="T53" fmla="*/ 164 h 180"/>
                <a:gd name="T54" fmla="*/ 75 w 178"/>
                <a:gd name="T55" fmla="*/ 168 h 180"/>
                <a:gd name="T56" fmla="*/ 71 w 178"/>
                <a:gd name="T57" fmla="*/ 153 h 180"/>
                <a:gd name="T58" fmla="*/ 64 w 178"/>
                <a:gd name="T59" fmla="*/ 142 h 180"/>
                <a:gd name="T60" fmla="*/ 50 w 178"/>
                <a:gd name="T61" fmla="*/ 133 h 180"/>
                <a:gd name="T62" fmla="*/ 34 w 178"/>
                <a:gd name="T63" fmla="*/ 143 h 180"/>
                <a:gd name="T64" fmla="*/ 28 w 178"/>
                <a:gd name="T65" fmla="*/ 141 h 180"/>
                <a:gd name="T66" fmla="*/ 14 w 178"/>
                <a:gd name="T67" fmla="*/ 114 h 180"/>
                <a:gd name="T68" fmla="*/ 25 w 178"/>
                <a:gd name="T69" fmla="*/ 106 h 180"/>
                <a:gd name="T70" fmla="*/ 31 w 178"/>
                <a:gd name="T71" fmla="*/ 95 h 180"/>
                <a:gd name="T72" fmla="*/ 31 w 178"/>
                <a:gd name="T73" fmla="*/ 85 h 180"/>
                <a:gd name="T74" fmla="*/ 25 w 178"/>
                <a:gd name="T75" fmla="*/ 74 h 180"/>
                <a:gd name="T76" fmla="*/ 14 w 178"/>
                <a:gd name="T77" fmla="*/ 63 h 180"/>
                <a:gd name="T78" fmla="*/ 32 w 178"/>
                <a:gd name="T79" fmla="*/ 37 h 180"/>
                <a:gd name="T80" fmla="*/ 43 w 178"/>
                <a:gd name="T81" fmla="*/ 43 h 180"/>
                <a:gd name="T82" fmla="*/ 56 w 178"/>
                <a:gd name="T83" fmla="*/ 42 h 180"/>
                <a:gd name="T84" fmla="*/ 71 w 178"/>
                <a:gd name="T85" fmla="*/ 34 h 180"/>
                <a:gd name="T86" fmla="*/ 71 w 178"/>
                <a:gd name="T87" fmla="*/ 16 h 180"/>
                <a:gd name="T88" fmla="*/ 103 w 178"/>
                <a:gd name="T89" fmla="*/ 12 h 180"/>
                <a:gd name="T90" fmla="*/ 107 w 178"/>
                <a:gd name="T91" fmla="*/ 27 h 180"/>
                <a:gd name="T92" fmla="*/ 114 w 178"/>
                <a:gd name="T93" fmla="*/ 38 h 180"/>
                <a:gd name="T94" fmla="*/ 128 w 178"/>
                <a:gd name="T95" fmla="*/ 47 h 180"/>
                <a:gd name="T96" fmla="*/ 144 w 178"/>
                <a:gd name="T97" fmla="*/ 37 h 180"/>
                <a:gd name="T98" fmla="*/ 150 w 178"/>
                <a:gd name="T99" fmla="*/ 39 h 180"/>
                <a:gd name="T100" fmla="*/ 162 w 178"/>
                <a:gd name="T101" fmla="*/ 69 h 180"/>
                <a:gd name="T102" fmla="*/ 146 w 178"/>
                <a:gd name="T103" fmla="*/ 78 h 180"/>
                <a:gd name="T104" fmla="*/ 147 w 178"/>
                <a:gd name="T105" fmla="*/ 90 h 180"/>
                <a:gd name="T106" fmla="*/ 146 w 178"/>
                <a:gd name="T107" fmla="*/ 102 h 180"/>
                <a:gd name="T108" fmla="*/ 162 w 178"/>
                <a:gd name="T109" fmla="*/ 111 h 180"/>
                <a:gd name="T110" fmla="*/ 164 w 178"/>
                <a:gd name="T111" fmla="*/ 11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80">
                  <a:moveTo>
                    <a:pt x="168" y="101"/>
                  </a:moveTo>
                  <a:cubicBezTo>
                    <a:pt x="159" y="96"/>
                    <a:pt x="159" y="96"/>
                    <a:pt x="159" y="96"/>
                  </a:cubicBezTo>
                  <a:cubicBezTo>
                    <a:pt x="159" y="94"/>
                    <a:pt x="159" y="92"/>
                    <a:pt x="159" y="90"/>
                  </a:cubicBezTo>
                  <a:cubicBezTo>
                    <a:pt x="159" y="88"/>
                    <a:pt x="159" y="86"/>
                    <a:pt x="159" y="84"/>
                  </a:cubicBezTo>
                  <a:cubicBezTo>
                    <a:pt x="168" y="79"/>
                    <a:pt x="168" y="79"/>
                    <a:pt x="168" y="79"/>
                  </a:cubicBezTo>
                  <a:cubicBezTo>
                    <a:pt x="176" y="75"/>
                    <a:pt x="178" y="65"/>
                    <a:pt x="174" y="57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57" y="28"/>
                    <a:pt x="152" y="25"/>
                    <a:pt x="146" y="25"/>
                  </a:cubicBezTo>
                  <a:cubicBezTo>
                    <a:pt x="143" y="25"/>
                    <a:pt x="141" y="26"/>
                    <a:pt x="138" y="27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26" y="30"/>
                    <a:pt x="122" y="28"/>
                    <a:pt x="119" y="27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7"/>
                    <a:pt x="112" y="0"/>
                    <a:pt x="10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66" y="0"/>
                    <a:pt x="59" y="7"/>
                    <a:pt x="59" y="16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6" y="28"/>
                    <a:pt x="52" y="30"/>
                    <a:pt x="49" y="32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7" y="26"/>
                    <a:pt x="35" y="25"/>
                    <a:pt x="32" y="25"/>
                  </a:cubicBezTo>
                  <a:cubicBezTo>
                    <a:pt x="26" y="25"/>
                    <a:pt x="21" y="28"/>
                    <a:pt x="18" y="33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0" y="65"/>
                    <a:pt x="2" y="75"/>
                    <a:pt x="10" y="79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6"/>
                    <a:pt x="19" y="88"/>
                    <a:pt x="19" y="90"/>
                  </a:cubicBezTo>
                  <a:cubicBezTo>
                    <a:pt x="19" y="92"/>
                    <a:pt x="19" y="94"/>
                    <a:pt x="19" y="96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2" y="105"/>
                    <a:pt x="0" y="115"/>
                    <a:pt x="4" y="123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21" y="152"/>
                    <a:pt x="26" y="155"/>
                    <a:pt x="32" y="155"/>
                  </a:cubicBezTo>
                  <a:cubicBezTo>
                    <a:pt x="35" y="155"/>
                    <a:pt x="37" y="154"/>
                    <a:pt x="40" y="153"/>
                  </a:cubicBezTo>
                  <a:cubicBezTo>
                    <a:pt x="49" y="148"/>
                    <a:pt x="49" y="148"/>
                    <a:pt x="49" y="148"/>
                  </a:cubicBezTo>
                  <a:cubicBezTo>
                    <a:pt x="52" y="150"/>
                    <a:pt x="56" y="152"/>
                    <a:pt x="59" y="153"/>
                  </a:cubicBezTo>
                  <a:cubicBezTo>
                    <a:pt x="59" y="164"/>
                    <a:pt x="59" y="164"/>
                    <a:pt x="59" y="164"/>
                  </a:cubicBezTo>
                  <a:cubicBezTo>
                    <a:pt x="59" y="173"/>
                    <a:pt x="66" y="180"/>
                    <a:pt x="75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12" y="180"/>
                    <a:pt x="119" y="173"/>
                    <a:pt x="119" y="164"/>
                  </a:cubicBezTo>
                  <a:cubicBezTo>
                    <a:pt x="119" y="153"/>
                    <a:pt x="119" y="153"/>
                    <a:pt x="119" y="153"/>
                  </a:cubicBezTo>
                  <a:cubicBezTo>
                    <a:pt x="122" y="152"/>
                    <a:pt x="126" y="150"/>
                    <a:pt x="129" y="148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41" y="154"/>
                    <a:pt x="143" y="155"/>
                    <a:pt x="146" y="155"/>
                  </a:cubicBezTo>
                  <a:cubicBezTo>
                    <a:pt x="152" y="155"/>
                    <a:pt x="157" y="152"/>
                    <a:pt x="160" y="147"/>
                  </a:cubicBezTo>
                  <a:cubicBezTo>
                    <a:pt x="174" y="123"/>
                    <a:pt x="174" y="123"/>
                    <a:pt x="174" y="123"/>
                  </a:cubicBezTo>
                  <a:cubicBezTo>
                    <a:pt x="178" y="115"/>
                    <a:pt x="176" y="105"/>
                    <a:pt x="168" y="101"/>
                  </a:cubicBezTo>
                  <a:close/>
                  <a:moveTo>
                    <a:pt x="164" y="117"/>
                  </a:moveTo>
                  <a:cubicBezTo>
                    <a:pt x="150" y="141"/>
                    <a:pt x="150" y="141"/>
                    <a:pt x="150" y="141"/>
                  </a:cubicBezTo>
                  <a:cubicBezTo>
                    <a:pt x="149" y="142"/>
                    <a:pt x="148" y="143"/>
                    <a:pt x="146" y="143"/>
                  </a:cubicBezTo>
                  <a:cubicBezTo>
                    <a:pt x="145" y="143"/>
                    <a:pt x="145" y="143"/>
                    <a:pt x="144" y="143"/>
                  </a:cubicBezTo>
                  <a:cubicBezTo>
                    <a:pt x="135" y="137"/>
                    <a:pt x="135" y="137"/>
                    <a:pt x="135" y="137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2" y="138"/>
                    <a:pt x="122" y="138"/>
                    <a:pt x="122" y="138"/>
                  </a:cubicBezTo>
                  <a:cubicBezTo>
                    <a:pt x="120" y="139"/>
                    <a:pt x="117" y="141"/>
                    <a:pt x="114" y="142"/>
                  </a:cubicBezTo>
                  <a:cubicBezTo>
                    <a:pt x="107" y="146"/>
                    <a:pt x="107" y="146"/>
                    <a:pt x="107" y="146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7" y="164"/>
                    <a:pt x="107" y="164"/>
                    <a:pt x="107" y="164"/>
                  </a:cubicBezTo>
                  <a:cubicBezTo>
                    <a:pt x="107" y="166"/>
                    <a:pt x="105" y="168"/>
                    <a:pt x="103" y="168"/>
                  </a:cubicBezTo>
                  <a:cubicBezTo>
                    <a:pt x="75" y="168"/>
                    <a:pt x="75" y="168"/>
                    <a:pt x="75" y="168"/>
                  </a:cubicBezTo>
                  <a:cubicBezTo>
                    <a:pt x="73" y="168"/>
                    <a:pt x="71" y="166"/>
                    <a:pt x="71" y="164"/>
                  </a:cubicBezTo>
                  <a:cubicBezTo>
                    <a:pt x="71" y="153"/>
                    <a:pt x="71" y="153"/>
                    <a:pt x="71" y="153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64" y="142"/>
                    <a:pt x="64" y="142"/>
                    <a:pt x="64" y="142"/>
                  </a:cubicBezTo>
                  <a:cubicBezTo>
                    <a:pt x="61" y="141"/>
                    <a:pt x="58" y="139"/>
                    <a:pt x="56" y="138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34" y="143"/>
                    <a:pt x="34" y="143"/>
                    <a:pt x="34" y="143"/>
                  </a:cubicBezTo>
                  <a:cubicBezTo>
                    <a:pt x="33" y="143"/>
                    <a:pt x="33" y="143"/>
                    <a:pt x="32" y="143"/>
                  </a:cubicBezTo>
                  <a:cubicBezTo>
                    <a:pt x="30" y="143"/>
                    <a:pt x="29" y="142"/>
                    <a:pt x="28" y="141"/>
                  </a:cubicBezTo>
                  <a:cubicBezTo>
                    <a:pt x="14" y="117"/>
                    <a:pt x="14" y="117"/>
                    <a:pt x="14" y="117"/>
                  </a:cubicBezTo>
                  <a:cubicBezTo>
                    <a:pt x="14" y="116"/>
                    <a:pt x="14" y="114"/>
                    <a:pt x="14" y="114"/>
                  </a:cubicBezTo>
                  <a:cubicBezTo>
                    <a:pt x="14" y="113"/>
                    <a:pt x="15" y="112"/>
                    <a:pt x="16" y="111"/>
                  </a:cubicBezTo>
                  <a:cubicBezTo>
                    <a:pt x="25" y="106"/>
                    <a:pt x="25" y="106"/>
                    <a:pt x="25" y="106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1" y="95"/>
                    <a:pt x="31" y="95"/>
                    <a:pt x="31" y="95"/>
                  </a:cubicBezTo>
                  <a:cubicBezTo>
                    <a:pt x="31" y="93"/>
                    <a:pt x="31" y="91"/>
                    <a:pt x="31" y="90"/>
                  </a:cubicBezTo>
                  <a:cubicBezTo>
                    <a:pt x="31" y="89"/>
                    <a:pt x="31" y="87"/>
                    <a:pt x="31" y="85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4" y="67"/>
                    <a:pt x="13" y="65"/>
                    <a:pt x="14" y="63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9" y="38"/>
                    <a:pt x="30" y="37"/>
                    <a:pt x="32" y="37"/>
                  </a:cubicBezTo>
                  <a:cubicBezTo>
                    <a:pt x="33" y="37"/>
                    <a:pt x="33" y="37"/>
                    <a:pt x="34" y="37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8" y="41"/>
                    <a:pt x="61" y="39"/>
                    <a:pt x="64" y="38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4"/>
                    <a:pt x="73" y="12"/>
                    <a:pt x="75" y="12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5" y="12"/>
                    <a:pt x="107" y="14"/>
                    <a:pt x="107" y="16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14" y="38"/>
                    <a:pt x="114" y="38"/>
                    <a:pt x="114" y="38"/>
                  </a:cubicBezTo>
                  <a:cubicBezTo>
                    <a:pt x="117" y="39"/>
                    <a:pt x="120" y="41"/>
                    <a:pt x="122" y="42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5" y="43"/>
                    <a:pt x="135" y="43"/>
                    <a:pt x="135" y="43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5" y="37"/>
                    <a:pt x="145" y="37"/>
                    <a:pt x="146" y="37"/>
                  </a:cubicBezTo>
                  <a:cubicBezTo>
                    <a:pt x="148" y="37"/>
                    <a:pt x="149" y="38"/>
                    <a:pt x="150" y="39"/>
                  </a:cubicBezTo>
                  <a:cubicBezTo>
                    <a:pt x="164" y="63"/>
                    <a:pt x="164" y="63"/>
                    <a:pt x="164" y="63"/>
                  </a:cubicBezTo>
                  <a:cubicBezTo>
                    <a:pt x="165" y="65"/>
                    <a:pt x="164" y="67"/>
                    <a:pt x="162" y="69"/>
                  </a:cubicBezTo>
                  <a:cubicBezTo>
                    <a:pt x="153" y="74"/>
                    <a:pt x="153" y="74"/>
                    <a:pt x="153" y="74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7" y="85"/>
                    <a:pt x="147" y="85"/>
                    <a:pt x="147" y="85"/>
                  </a:cubicBezTo>
                  <a:cubicBezTo>
                    <a:pt x="147" y="87"/>
                    <a:pt x="147" y="89"/>
                    <a:pt x="147" y="90"/>
                  </a:cubicBezTo>
                  <a:cubicBezTo>
                    <a:pt x="147" y="91"/>
                    <a:pt x="147" y="93"/>
                    <a:pt x="147" y="95"/>
                  </a:cubicBezTo>
                  <a:cubicBezTo>
                    <a:pt x="146" y="102"/>
                    <a:pt x="146" y="102"/>
                    <a:pt x="146" y="102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3" y="112"/>
                    <a:pt x="164" y="113"/>
                    <a:pt x="164" y="114"/>
                  </a:cubicBezTo>
                  <a:cubicBezTo>
                    <a:pt x="164" y="114"/>
                    <a:pt x="164" y="116"/>
                    <a:pt x="164" y="1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8" name="Freeform 14"/>
            <p:cNvSpPr>
              <a:spLocks noEditPoints="1"/>
            </p:cNvSpPr>
            <p:nvPr/>
          </p:nvSpPr>
          <p:spPr bwMode="auto">
            <a:xfrm>
              <a:off x="3806903" y="4641096"/>
              <a:ext cx="156331" cy="158674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48 h 60"/>
                <a:gd name="T12" fmla="*/ 12 w 60"/>
                <a:gd name="T13" fmla="*/ 30 h 60"/>
                <a:gd name="T14" fmla="*/ 30 w 60"/>
                <a:gd name="T15" fmla="*/ 12 h 60"/>
                <a:gd name="T16" fmla="*/ 48 w 60"/>
                <a:gd name="T17" fmla="*/ 30 h 60"/>
                <a:gd name="T18" fmla="*/ 30 w 60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47" y="60"/>
                    <a:pt x="60" y="47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48"/>
                  </a:moveTo>
                  <a:cubicBezTo>
                    <a:pt x="20" y="48"/>
                    <a:pt x="12" y="40"/>
                    <a:pt x="12" y="30"/>
                  </a:cubicBezTo>
                  <a:cubicBezTo>
                    <a:pt x="12" y="20"/>
                    <a:pt x="20" y="12"/>
                    <a:pt x="30" y="12"/>
                  </a:cubicBezTo>
                  <a:cubicBezTo>
                    <a:pt x="40" y="12"/>
                    <a:pt x="48" y="20"/>
                    <a:pt x="48" y="30"/>
                  </a:cubicBezTo>
                  <a:cubicBezTo>
                    <a:pt x="48" y="40"/>
                    <a:pt x="40" y="48"/>
                    <a:pt x="30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1293" name="组合 50"/>
          <p:cNvGrpSpPr/>
          <p:nvPr/>
        </p:nvGrpSpPr>
        <p:grpSpPr bwMode="auto">
          <a:xfrm>
            <a:off x="5213351" y="2908301"/>
            <a:ext cx="499533" cy="520700"/>
            <a:chOff x="2327276" y="3140075"/>
            <a:chExt cx="454025" cy="473075"/>
          </a:xfrm>
        </p:grpSpPr>
        <p:sp>
          <p:nvSpPr>
            <p:cNvPr id="52" name="Freeform 31"/>
            <p:cNvSpPr>
              <a:spLocks noEditPoints="1"/>
            </p:cNvSpPr>
            <p:nvPr/>
          </p:nvSpPr>
          <p:spPr bwMode="auto">
            <a:xfrm>
              <a:off x="2440782" y="3236228"/>
              <a:ext cx="221242" cy="219230"/>
            </a:xfrm>
            <a:custGeom>
              <a:avLst/>
              <a:gdLst>
                <a:gd name="T0" fmla="*/ 42 w 84"/>
                <a:gd name="T1" fmla="*/ 0 h 84"/>
                <a:gd name="T2" fmla="*/ 0 w 84"/>
                <a:gd name="T3" fmla="*/ 42 h 84"/>
                <a:gd name="T4" fmla="*/ 42 w 84"/>
                <a:gd name="T5" fmla="*/ 84 h 84"/>
                <a:gd name="T6" fmla="*/ 84 w 84"/>
                <a:gd name="T7" fmla="*/ 42 h 84"/>
                <a:gd name="T8" fmla="*/ 42 w 84"/>
                <a:gd name="T9" fmla="*/ 0 h 84"/>
                <a:gd name="T10" fmla="*/ 42 w 84"/>
                <a:gd name="T11" fmla="*/ 72 h 84"/>
                <a:gd name="T12" fmla="*/ 12 w 84"/>
                <a:gd name="T13" fmla="*/ 42 h 84"/>
                <a:gd name="T14" fmla="*/ 42 w 84"/>
                <a:gd name="T15" fmla="*/ 12 h 84"/>
                <a:gd name="T16" fmla="*/ 72 w 84"/>
                <a:gd name="T17" fmla="*/ 42 h 84"/>
                <a:gd name="T18" fmla="*/ 42 w 84"/>
                <a:gd name="T19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4"/>
                    <a:pt x="42" y="84"/>
                  </a:cubicBezTo>
                  <a:cubicBezTo>
                    <a:pt x="65" y="84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lose/>
                  <a:moveTo>
                    <a:pt x="42" y="72"/>
                  </a:moveTo>
                  <a:cubicBezTo>
                    <a:pt x="25" y="72"/>
                    <a:pt x="12" y="59"/>
                    <a:pt x="12" y="42"/>
                  </a:cubicBezTo>
                  <a:cubicBezTo>
                    <a:pt x="12" y="25"/>
                    <a:pt x="25" y="12"/>
                    <a:pt x="42" y="12"/>
                  </a:cubicBezTo>
                  <a:cubicBezTo>
                    <a:pt x="59" y="12"/>
                    <a:pt x="72" y="25"/>
                    <a:pt x="72" y="42"/>
                  </a:cubicBezTo>
                  <a:cubicBezTo>
                    <a:pt x="72" y="59"/>
                    <a:pt x="59" y="72"/>
                    <a:pt x="42" y="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3" name="Oval 32"/>
            <p:cNvSpPr>
              <a:spLocks noChangeArrowheads="1"/>
            </p:cNvSpPr>
            <p:nvPr/>
          </p:nvSpPr>
          <p:spPr bwMode="auto">
            <a:xfrm>
              <a:off x="2515812" y="3297767"/>
              <a:ext cx="42324" cy="423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4" name="Freeform 33"/>
            <p:cNvSpPr>
              <a:spLocks noEditPoints="1"/>
            </p:cNvSpPr>
            <p:nvPr/>
          </p:nvSpPr>
          <p:spPr bwMode="auto">
            <a:xfrm>
              <a:off x="2327276" y="3140075"/>
              <a:ext cx="454025" cy="473075"/>
            </a:xfrm>
            <a:custGeom>
              <a:avLst/>
              <a:gdLst>
                <a:gd name="T0" fmla="*/ 172 w 173"/>
                <a:gd name="T1" fmla="*/ 154 h 180"/>
                <a:gd name="T2" fmla="*/ 152 w 173"/>
                <a:gd name="T3" fmla="*/ 120 h 180"/>
                <a:gd name="T4" fmla="*/ 164 w 173"/>
                <a:gd name="T5" fmla="*/ 78 h 180"/>
                <a:gd name="T6" fmla="*/ 86 w 173"/>
                <a:gd name="T7" fmla="*/ 0 h 180"/>
                <a:gd name="T8" fmla="*/ 8 w 173"/>
                <a:gd name="T9" fmla="*/ 78 h 180"/>
                <a:gd name="T10" fmla="*/ 21 w 173"/>
                <a:gd name="T11" fmla="*/ 120 h 180"/>
                <a:gd name="T12" fmla="*/ 21 w 173"/>
                <a:gd name="T13" fmla="*/ 120 h 180"/>
                <a:gd name="T14" fmla="*/ 1 w 173"/>
                <a:gd name="T15" fmla="*/ 154 h 180"/>
                <a:gd name="T16" fmla="*/ 5 w 173"/>
                <a:gd name="T17" fmla="*/ 172 h 180"/>
                <a:gd name="T18" fmla="*/ 22 w 173"/>
                <a:gd name="T19" fmla="*/ 180 h 180"/>
                <a:gd name="T20" fmla="*/ 128 w 173"/>
                <a:gd name="T21" fmla="*/ 180 h 180"/>
                <a:gd name="T22" fmla="*/ 134 w 173"/>
                <a:gd name="T23" fmla="*/ 174 h 180"/>
                <a:gd name="T24" fmla="*/ 128 w 173"/>
                <a:gd name="T25" fmla="*/ 168 h 180"/>
                <a:gd name="T26" fmla="*/ 22 w 173"/>
                <a:gd name="T27" fmla="*/ 168 h 180"/>
                <a:gd name="T28" fmla="*/ 14 w 173"/>
                <a:gd name="T29" fmla="*/ 164 h 180"/>
                <a:gd name="T30" fmla="*/ 13 w 173"/>
                <a:gd name="T31" fmla="*/ 157 h 180"/>
                <a:gd name="T32" fmla="*/ 28 w 173"/>
                <a:gd name="T33" fmla="*/ 129 h 180"/>
                <a:gd name="T34" fmla="*/ 28 w 173"/>
                <a:gd name="T35" fmla="*/ 129 h 180"/>
                <a:gd name="T36" fmla="*/ 86 w 173"/>
                <a:gd name="T37" fmla="*/ 156 h 180"/>
                <a:gd name="T38" fmla="*/ 145 w 173"/>
                <a:gd name="T39" fmla="*/ 129 h 180"/>
                <a:gd name="T40" fmla="*/ 160 w 173"/>
                <a:gd name="T41" fmla="*/ 157 h 180"/>
                <a:gd name="T42" fmla="*/ 168 w 173"/>
                <a:gd name="T43" fmla="*/ 162 h 180"/>
                <a:gd name="T44" fmla="*/ 172 w 173"/>
                <a:gd name="T45" fmla="*/ 154 h 180"/>
                <a:gd name="T46" fmla="*/ 86 w 173"/>
                <a:gd name="T47" fmla="*/ 144 h 180"/>
                <a:gd name="T48" fmla="*/ 20 w 173"/>
                <a:gd name="T49" fmla="*/ 78 h 180"/>
                <a:gd name="T50" fmla="*/ 86 w 173"/>
                <a:gd name="T51" fmla="*/ 12 h 180"/>
                <a:gd name="T52" fmla="*/ 152 w 173"/>
                <a:gd name="T53" fmla="*/ 78 h 180"/>
                <a:gd name="T54" fmla="*/ 86 w 173"/>
                <a:gd name="T55" fmla="*/ 14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3" h="180">
                  <a:moveTo>
                    <a:pt x="172" y="154"/>
                  </a:moveTo>
                  <a:cubicBezTo>
                    <a:pt x="168" y="141"/>
                    <a:pt x="161" y="129"/>
                    <a:pt x="152" y="120"/>
                  </a:cubicBezTo>
                  <a:cubicBezTo>
                    <a:pt x="160" y="108"/>
                    <a:pt x="164" y="93"/>
                    <a:pt x="164" y="78"/>
                  </a:cubicBezTo>
                  <a:cubicBezTo>
                    <a:pt x="164" y="35"/>
                    <a:pt x="130" y="0"/>
                    <a:pt x="86" y="0"/>
                  </a:cubicBezTo>
                  <a:cubicBezTo>
                    <a:pt x="43" y="0"/>
                    <a:pt x="8" y="35"/>
                    <a:pt x="8" y="78"/>
                  </a:cubicBezTo>
                  <a:cubicBezTo>
                    <a:pt x="8" y="93"/>
                    <a:pt x="13" y="108"/>
                    <a:pt x="21" y="120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11" y="129"/>
                    <a:pt x="5" y="141"/>
                    <a:pt x="1" y="154"/>
                  </a:cubicBezTo>
                  <a:cubicBezTo>
                    <a:pt x="0" y="160"/>
                    <a:pt x="1" y="167"/>
                    <a:pt x="5" y="172"/>
                  </a:cubicBezTo>
                  <a:cubicBezTo>
                    <a:pt x="9" y="177"/>
                    <a:pt x="15" y="180"/>
                    <a:pt x="22" y="180"/>
                  </a:cubicBezTo>
                  <a:cubicBezTo>
                    <a:pt x="128" y="180"/>
                    <a:pt x="128" y="180"/>
                    <a:pt x="128" y="180"/>
                  </a:cubicBezTo>
                  <a:cubicBezTo>
                    <a:pt x="132" y="180"/>
                    <a:pt x="134" y="177"/>
                    <a:pt x="134" y="174"/>
                  </a:cubicBezTo>
                  <a:cubicBezTo>
                    <a:pt x="134" y="171"/>
                    <a:pt x="132" y="168"/>
                    <a:pt x="128" y="168"/>
                  </a:cubicBezTo>
                  <a:cubicBezTo>
                    <a:pt x="22" y="168"/>
                    <a:pt x="22" y="168"/>
                    <a:pt x="22" y="168"/>
                  </a:cubicBezTo>
                  <a:cubicBezTo>
                    <a:pt x="19" y="168"/>
                    <a:pt x="16" y="167"/>
                    <a:pt x="14" y="164"/>
                  </a:cubicBezTo>
                  <a:cubicBezTo>
                    <a:pt x="13" y="162"/>
                    <a:pt x="12" y="160"/>
                    <a:pt x="13" y="157"/>
                  </a:cubicBezTo>
                  <a:cubicBezTo>
                    <a:pt x="16" y="147"/>
                    <a:pt x="21" y="137"/>
                    <a:pt x="28" y="129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42" y="146"/>
                    <a:pt x="63" y="156"/>
                    <a:pt x="86" y="156"/>
                  </a:cubicBezTo>
                  <a:cubicBezTo>
                    <a:pt x="110" y="156"/>
                    <a:pt x="131" y="146"/>
                    <a:pt x="145" y="129"/>
                  </a:cubicBezTo>
                  <a:cubicBezTo>
                    <a:pt x="152" y="137"/>
                    <a:pt x="157" y="147"/>
                    <a:pt x="160" y="157"/>
                  </a:cubicBezTo>
                  <a:cubicBezTo>
                    <a:pt x="161" y="160"/>
                    <a:pt x="164" y="162"/>
                    <a:pt x="168" y="162"/>
                  </a:cubicBezTo>
                  <a:cubicBezTo>
                    <a:pt x="171" y="161"/>
                    <a:pt x="173" y="157"/>
                    <a:pt x="172" y="154"/>
                  </a:cubicBezTo>
                  <a:close/>
                  <a:moveTo>
                    <a:pt x="86" y="144"/>
                  </a:moveTo>
                  <a:cubicBezTo>
                    <a:pt x="50" y="144"/>
                    <a:pt x="20" y="114"/>
                    <a:pt x="20" y="78"/>
                  </a:cubicBezTo>
                  <a:cubicBezTo>
                    <a:pt x="20" y="42"/>
                    <a:pt x="50" y="12"/>
                    <a:pt x="86" y="12"/>
                  </a:cubicBezTo>
                  <a:cubicBezTo>
                    <a:pt x="123" y="12"/>
                    <a:pt x="152" y="42"/>
                    <a:pt x="152" y="78"/>
                  </a:cubicBezTo>
                  <a:cubicBezTo>
                    <a:pt x="152" y="114"/>
                    <a:pt x="123" y="144"/>
                    <a:pt x="86" y="1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1" name="等腰三角形 40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4" name="等腰三角形 43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63600" y="412751"/>
            <a:ext cx="154178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开发式题目</a:t>
            </a:r>
          </a:p>
        </p:txBody>
      </p:sp>
      <p:sp>
        <p:nvSpPr>
          <p:cNvPr id="50" name="矩形 49"/>
          <p:cNvSpPr/>
          <p:nvPr/>
        </p:nvSpPr>
        <p:spPr>
          <a:xfrm>
            <a:off x="948267" y="774360"/>
            <a:ext cx="7560733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3765">
              <a:lnSpc>
                <a:spcPct val="150000"/>
              </a:lnSpc>
              <a:defRPr/>
            </a:pPr>
            <a:r>
              <a:rPr lang="en-US" altLang="zh-CN" sz="105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等腰三角形 33"/>
          <p:cNvSpPr/>
          <p:nvPr/>
        </p:nvSpPr>
        <p:spPr>
          <a:xfrm rot="16200000">
            <a:off x="4573060" y="2915710"/>
            <a:ext cx="1629833" cy="1407583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5" name="等腰三角形 34"/>
          <p:cNvSpPr/>
          <p:nvPr/>
        </p:nvSpPr>
        <p:spPr>
          <a:xfrm rot="16200000">
            <a:off x="4271434" y="2916768"/>
            <a:ext cx="1629833" cy="140546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 rot="5400000">
            <a:off x="5983817" y="2916768"/>
            <a:ext cx="1629833" cy="140546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7" name="等腰三角形 36"/>
          <p:cNvSpPr/>
          <p:nvPr/>
        </p:nvSpPr>
        <p:spPr>
          <a:xfrm rot="5400000">
            <a:off x="6280150" y="2916768"/>
            <a:ext cx="1629833" cy="140546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8" name="等腰三角形 37"/>
          <p:cNvSpPr/>
          <p:nvPr/>
        </p:nvSpPr>
        <p:spPr>
          <a:xfrm rot="16200000">
            <a:off x="3894668" y="2916768"/>
            <a:ext cx="1629833" cy="140546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9" name="等腰三角形 38"/>
          <p:cNvSpPr/>
          <p:nvPr/>
        </p:nvSpPr>
        <p:spPr>
          <a:xfrm rot="19800000">
            <a:off x="6280152" y="2715684"/>
            <a:ext cx="1629833" cy="140546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217060" y="3348990"/>
            <a:ext cx="539115" cy="378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186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vue</a:t>
            </a:r>
          </a:p>
        </p:txBody>
      </p:sp>
      <p:sp>
        <p:nvSpPr>
          <p:cNvPr id="41" name="矩形 40"/>
          <p:cNvSpPr/>
          <p:nvPr/>
        </p:nvSpPr>
        <p:spPr>
          <a:xfrm>
            <a:off x="807342" y="3727451"/>
            <a:ext cx="3181349" cy="11245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vscode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node.js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搭建的单页面路由开发的环境下，进行防京东登录页面、仿微信前端页面与功能开发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8199968" y="3429000"/>
            <a:ext cx="776605" cy="378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sz="186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react</a:t>
            </a:r>
          </a:p>
        </p:txBody>
      </p:sp>
      <p:sp>
        <p:nvSpPr>
          <p:cNvPr id="44" name="矩形 43"/>
          <p:cNvSpPr/>
          <p:nvPr/>
        </p:nvSpPr>
        <p:spPr>
          <a:xfrm>
            <a:off x="8170334" y="3803651"/>
            <a:ext cx="3181351" cy="86614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vscode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node.js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环境下搭建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项目，完成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仿京东登录页面制作</a:t>
            </a:r>
          </a:p>
        </p:txBody>
      </p:sp>
      <p:sp>
        <p:nvSpPr>
          <p:cNvPr id="16" name="等腰三角形 15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等腰三角形 16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63600" y="412751"/>
            <a:ext cx="154178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开发式题目</a:t>
            </a:r>
          </a:p>
        </p:txBody>
      </p:sp>
      <p:sp>
        <p:nvSpPr>
          <p:cNvPr id="19" name="矩形 18"/>
          <p:cNvSpPr/>
          <p:nvPr/>
        </p:nvSpPr>
        <p:spPr>
          <a:xfrm>
            <a:off x="948267" y="774360"/>
            <a:ext cx="7560733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3765">
              <a:lnSpc>
                <a:spcPct val="150000"/>
              </a:lnSpc>
              <a:defRPr/>
            </a:pPr>
            <a:endParaRPr lang="en-US" altLang="zh-CN" sz="105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6"/>
  <p:tag name="KSO_WM_TEMPLATE_SCENE_ID" val="1"/>
  <p:tag name="KSO_WM_TEMPLATE_JOB_ID" val="6"/>
  <p:tag name="KSO_WM_TEMPLATE_TOPIC_DEFAULT" val="0"/>
</p:tagLst>
</file>

<file path=ppt/theme/theme1.xml><?xml version="1.0" encoding="utf-8"?>
<a:theme xmlns:a="http://schemas.openxmlformats.org/drawingml/2006/main" name="Office 主题">
  <a:themeElements>
    <a:clrScheme name="自定义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0000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1195</Words>
  <Application>Microsoft Office PowerPoint</Application>
  <PresentationFormat>宽屏</PresentationFormat>
  <Paragraphs>150</Paragraphs>
  <Slides>22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Adobe 宋体 Std L</vt:lpstr>
      <vt:lpstr>方正兰亭黑_GBK</vt:lpstr>
      <vt:lpstr>宋体</vt:lpstr>
      <vt:lpstr>微软雅黑</vt:lpstr>
      <vt:lpstr>Arial</vt:lpstr>
      <vt:lpstr>Calibri</vt:lpstr>
      <vt:lpstr>Calibri Light</vt:lpstr>
      <vt:lpstr>Office 主题</vt:lpstr>
      <vt:lpstr>Microsoft Excel 图表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daohangxitong.com</dc:creator>
  <cp:lastModifiedBy>Dell</cp:lastModifiedBy>
  <cp:revision>35</cp:revision>
  <dcterms:created xsi:type="dcterms:W3CDTF">2018-07-25T09:10:00Z</dcterms:created>
  <dcterms:modified xsi:type="dcterms:W3CDTF">2018-09-25T01:44:19Z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2052-10.1.0.7520</vt:lpwstr>
  </property>
</Properties>
</file>